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diagrams/quickStyle2.xml" ContentType="application/vnd.openxmlformats-officedocument.drawingml.diagramStyl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52"/>
  </p:notesMasterIdLst>
  <p:sldIdLst>
    <p:sldId id="317" r:id="rId2"/>
    <p:sldId id="256" r:id="rId3"/>
    <p:sldId id="314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7" r:id="rId12"/>
    <p:sldId id="268" r:id="rId13"/>
    <p:sldId id="291" r:id="rId14"/>
    <p:sldId id="292" r:id="rId15"/>
    <p:sldId id="293" r:id="rId16"/>
    <p:sldId id="311" r:id="rId17"/>
    <p:sldId id="294" r:id="rId18"/>
    <p:sldId id="295" r:id="rId19"/>
    <p:sldId id="296" r:id="rId20"/>
    <p:sldId id="315" r:id="rId21"/>
    <p:sldId id="270" r:id="rId22"/>
    <p:sldId id="271" r:id="rId23"/>
    <p:sldId id="272" r:id="rId24"/>
    <p:sldId id="273" r:id="rId25"/>
    <p:sldId id="277" r:id="rId26"/>
    <p:sldId id="274" r:id="rId27"/>
    <p:sldId id="275" r:id="rId28"/>
    <p:sldId id="280" r:id="rId29"/>
    <p:sldId id="281" r:id="rId30"/>
    <p:sldId id="276" r:id="rId31"/>
    <p:sldId id="297" r:id="rId32"/>
    <p:sldId id="298" r:id="rId33"/>
    <p:sldId id="282" r:id="rId34"/>
    <p:sldId id="283" r:id="rId35"/>
    <p:sldId id="285" r:id="rId36"/>
    <p:sldId id="299" r:id="rId37"/>
    <p:sldId id="301" r:id="rId38"/>
    <p:sldId id="316" r:id="rId39"/>
    <p:sldId id="300" r:id="rId40"/>
    <p:sldId id="304" r:id="rId41"/>
    <p:sldId id="306" r:id="rId42"/>
    <p:sldId id="305" r:id="rId43"/>
    <p:sldId id="312" r:id="rId44"/>
    <p:sldId id="313" r:id="rId45"/>
    <p:sldId id="288" r:id="rId46"/>
    <p:sldId id="307" r:id="rId47"/>
    <p:sldId id="287" r:id="rId48"/>
    <p:sldId id="308" r:id="rId49"/>
    <p:sldId id="309" r:id="rId50"/>
    <p:sldId id="310" r:id="rId5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8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667" autoAdjust="0"/>
  </p:normalViewPr>
  <p:slideViewPr>
    <p:cSldViewPr>
      <p:cViewPr varScale="1">
        <p:scale>
          <a:sx n="48" d="100"/>
          <a:sy n="48" d="100"/>
        </p:scale>
        <p:origin x="-5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5F7348-285C-42D7-9033-49B03C35375F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577E493-FE1F-4B2C-BBDF-98B1EFBC2D43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T-</a:t>
          </a:r>
          <a:r>
            <a:rPr lang="tr-TR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helper</a:t>
          </a:r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aktivitesinde artış/ T-</a:t>
          </a:r>
          <a:r>
            <a:rPr lang="tr-TR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supresor</a:t>
          </a:r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aktivitesinde azalış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407F7D-3754-4B20-9E40-105AA8ED9A1B}" type="parTrans" cxnId="{9AD666E8-5D3F-4FBE-8D87-18F8724B8634}">
      <dgm:prSet/>
      <dgm:spPr/>
      <dgm:t>
        <a:bodyPr/>
        <a:lstStyle/>
        <a:p>
          <a:endParaRPr lang="tr-TR"/>
        </a:p>
      </dgm:t>
    </dgm:pt>
    <dgm:pt modelId="{3FDA9D97-7547-4CC1-AA29-24BE9DAF6A99}" type="sibTrans" cxnId="{9AD666E8-5D3F-4FBE-8D87-18F8724B8634}">
      <dgm:prSet/>
      <dgm:spPr/>
      <dgm:t>
        <a:bodyPr/>
        <a:lstStyle/>
        <a:p>
          <a:endParaRPr lang="tr-TR"/>
        </a:p>
      </dgm:t>
    </dgm:pt>
    <dgm:pt modelId="{BE2E045E-5ADE-4BC8-AB6F-09AB8F77DD64}">
      <dgm:prSet phldrT="[Metin]"/>
      <dgm:spPr/>
      <dgm:t>
        <a:bodyPr/>
        <a:lstStyle/>
        <a:p>
          <a:r>
            <a:rPr lang="tr-TR" dirty="0" smtClean="0"/>
            <a:t>OTOİMMUNİTE</a:t>
          </a:r>
          <a:endParaRPr lang="tr-TR" dirty="0"/>
        </a:p>
      </dgm:t>
    </dgm:pt>
    <dgm:pt modelId="{E3D29ED2-CBFF-4ED0-BD2A-BEA398454BA4}" type="parTrans" cxnId="{9A437496-8962-466E-A489-A88F91D0E2BC}">
      <dgm:prSet/>
      <dgm:spPr/>
      <dgm:t>
        <a:bodyPr/>
        <a:lstStyle/>
        <a:p>
          <a:endParaRPr lang="tr-TR"/>
        </a:p>
      </dgm:t>
    </dgm:pt>
    <dgm:pt modelId="{A300D8F9-DC65-46E1-B6A9-080FCF0B8944}" type="sibTrans" cxnId="{9A437496-8962-466E-A489-A88F91D0E2BC}">
      <dgm:prSet/>
      <dgm:spPr/>
      <dgm:t>
        <a:bodyPr/>
        <a:lstStyle/>
        <a:p>
          <a:endParaRPr lang="tr-TR"/>
        </a:p>
      </dgm:t>
    </dgm:pt>
    <dgm:pt modelId="{884241D1-DA33-4273-982A-117D1528B477}">
      <dgm:prSet phldrT="[Metin]"/>
      <dgm:spPr/>
      <dgm:t>
        <a:bodyPr/>
        <a:lstStyle/>
        <a:p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T-</a:t>
          </a:r>
          <a:r>
            <a:rPr lang="tr-TR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helper</a:t>
          </a:r>
          <a:r>
            <a: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 T-</a:t>
          </a:r>
          <a:r>
            <a:rPr lang="tr-TR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supresor</a:t>
          </a:r>
          <a:endParaRPr lang="tr-TR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C04366-B157-4884-8370-482CA635401E}" type="parTrans" cxnId="{92B52231-0654-4E6D-80D6-A023725969B4}">
      <dgm:prSet/>
      <dgm:spPr/>
      <dgm:t>
        <a:bodyPr/>
        <a:lstStyle/>
        <a:p>
          <a:endParaRPr lang="tr-TR"/>
        </a:p>
      </dgm:t>
    </dgm:pt>
    <dgm:pt modelId="{6934A215-E6C1-4D3E-91C4-A401E87C6E72}" type="sibTrans" cxnId="{92B52231-0654-4E6D-80D6-A023725969B4}">
      <dgm:prSet/>
      <dgm:spPr/>
      <dgm:t>
        <a:bodyPr/>
        <a:lstStyle/>
        <a:p>
          <a:endParaRPr lang="tr-TR"/>
        </a:p>
      </dgm:t>
    </dgm:pt>
    <dgm:pt modelId="{AF70ABDA-BA81-4B57-84C2-E90D30801B73}">
      <dgm:prSet phldrT="[Metin]"/>
      <dgm:spPr/>
      <dgm:t>
        <a:bodyPr/>
        <a:lstStyle/>
        <a:p>
          <a:r>
            <a:rPr lang="tr-TR" dirty="0" smtClean="0"/>
            <a:t>OTOİMMUNİTE</a:t>
          </a:r>
          <a:endParaRPr lang="tr-TR" dirty="0"/>
        </a:p>
      </dgm:t>
    </dgm:pt>
    <dgm:pt modelId="{DB14508A-D585-43FA-AA99-272AD40EAEF4}" type="parTrans" cxnId="{4C821406-2B84-434D-9A67-9F1A4AFE8C59}">
      <dgm:prSet/>
      <dgm:spPr/>
      <dgm:t>
        <a:bodyPr/>
        <a:lstStyle/>
        <a:p>
          <a:endParaRPr lang="tr-TR"/>
        </a:p>
      </dgm:t>
    </dgm:pt>
    <dgm:pt modelId="{8285C0B3-B131-42B0-8219-4F019C1C7E47}" type="sibTrans" cxnId="{4C821406-2B84-434D-9A67-9F1A4AFE8C59}">
      <dgm:prSet/>
      <dgm:spPr/>
      <dgm:t>
        <a:bodyPr/>
        <a:lstStyle/>
        <a:p>
          <a:endParaRPr lang="tr-TR"/>
        </a:p>
      </dgm:t>
    </dgm:pt>
    <dgm:pt modelId="{BCDA37BA-0624-4E4B-BC5D-DD108123EE78}" type="pres">
      <dgm:prSet presAssocID="{605F7348-285C-42D7-9033-49B03C35375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367D14A8-A75F-4AE0-8A2C-0A4D15B3C67A}" type="pres">
      <dgm:prSet presAssocID="{0577E493-FE1F-4B2C-BBDF-98B1EFBC2D43}" presName="linNode" presStyleCnt="0"/>
      <dgm:spPr/>
    </dgm:pt>
    <dgm:pt modelId="{2C131AE0-1C9A-41BE-81FE-8660B54AE216}" type="pres">
      <dgm:prSet presAssocID="{0577E493-FE1F-4B2C-BBDF-98B1EFBC2D43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630389B-B089-4F24-950C-16532E1DC9CA}" type="pres">
      <dgm:prSet presAssocID="{0577E493-FE1F-4B2C-BBDF-98B1EFBC2D43}" presName="childShp" presStyleLbl="bgAccFollowNode1" presStyleIdx="0" presStyleCnt="2" custLinFactNeighborX="-7552" custLinFactNeighborY="-33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1B3BB4D-74D7-4982-ACD6-12DEB9E30687}" type="pres">
      <dgm:prSet presAssocID="{3FDA9D97-7547-4CC1-AA29-24BE9DAF6A99}" presName="spacing" presStyleCnt="0"/>
      <dgm:spPr/>
    </dgm:pt>
    <dgm:pt modelId="{CCF15DDB-CD14-4673-95BA-E06EA3683D49}" type="pres">
      <dgm:prSet presAssocID="{884241D1-DA33-4273-982A-117D1528B477}" presName="linNode" presStyleCnt="0"/>
      <dgm:spPr/>
    </dgm:pt>
    <dgm:pt modelId="{FB82D020-4CC4-47E9-AC17-8235E58AA74A}" type="pres">
      <dgm:prSet presAssocID="{884241D1-DA33-4273-982A-117D1528B477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0428853-3C0B-4CE0-AEAA-E79EDD541FD5}" type="pres">
      <dgm:prSet presAssocID="{884241D1-DA33-4273-982A-117D1528B477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90B4132-29B0-4A7C-B17D-5C3879C7B9AD}" type="presOf" srcId="{0577E493-FE1F-4B2C-BBDF-98B1EFBC2D43}" destId="{2C131AE0-1C9A-41BE-81FE-8660B54AE216}" srcOrd="0" destOrd="0" presId="urn:microsoft.com/office/officeart/2005/8/layout/vList6"/>
    <dgm:cxn modelId="{985E2CF0-C945-48DA-BBE9-F02CE4BDB7BD}" type="presOf" srcId="{AF70ABDA-BA81-4B57-84C2-E90D30801B73}" destId="{C0428853-3C0B-4CE0-AEAA-E79EDD541FD5}" srcOrd="0" destOrd="0" presId="urn:microsoft.com/office/officeart/2005/8/layout/vList6"/>
    <dgm:cxn modelId="{F91919A7-3D8A-4CA7-9FEF-434DF0CD194D}" type="presOf" srcId="{605F7348-285C-42D7-9033-49B03C35375F}" destId="{BCDA37BA-0624-4E4B-BC5D-DD108123EE78}" srcOrd="0" destOrd="0" presId="urn:microsoft.com/office/officeart/2005/8/layout/vList6"/>
    <dgm:cxn modelId="{9A437496-8962-466E-A489-A88F91D0E2BC}" srcId="{0577E493-FE1F-4B2C-BBDF-98B1EFBC2D43}" destId="{BE2E045E-5ADE-4BC8-AB6F-09AB8F77DD64}" srcOrd="0" destOrd="0" parTransId="{E3D29ED2-CBFF-4ED0-BD2A-BEA398454BA4}" sibTransId="{A300D8F9-DC65-46E1-B6A9-080FCF0B8944}"/>
    <dgm:cxn modelId="{92B52231-0654-4E6D-80D6-A023725969B4}" srcId="{605F7348-285C-42D7-9033-49B03C35375F}" destId="{884241D1-DA33-4273-982A-117D1528B477}" srcOrd="1" destOrd="0" parTransId="{B3C04366-B157-4884-8370-482CA635401E}" sibTransId="{6934A215-E6C1-4D3E-91C4-A401E87C6E72}"/>
    <dgm:cxn modelId="{4157AAED-C532-4CF1-BC7B-BE1023A0FDDE}" type="presOf" srcId="{BE2E045E-5ADE-4BC8-AB6F-09AB8F77DD64}" destId="{E630389B-B089-4F24-950C-16532E1DC9CA}" srcOrd="0" destOrd="0" presId="urn:microsoft.com/office/officeart/2005/8/layout/vList6"/>
    <dgm:cxn modelId="{B87DA229-4323-411A-9293-9A68F47E95FF}" type="presOf" srcId="{884241D1-DA33-4273-982A-117D1528B477}" destId="{FB82D020-4CC4-47E9-AC17-8235E58AA74A}" srcOrd="0" destOrd="0" presId="urn:microsoft.com/office/officeart/2005/8/layout/vList6"/>
    <dgm:cxn modelId="{9AD666E8-5D3F-4FBE-8D87-18F8724B8634}" srcId="{605F7348-285C-42D7-9033-49B03C35375F}" destId="{0577E493-FE1F-4B2C-BBDF-98B1EFBC2D43}" srcOrd="0" destOrd="0" parTransId="{5E407F7D-3754-4B20-9E40-105AA8ED9A1B}" sibTransId="{3FDA9D97-7547-4CC1-AA29-24BE9DAF6A99}"/>
    <dgm:cxn modelId="{4C821406-2B84-434D-9A67-9F1A4AFE8C59}" srcId="{884241D1-DA33-4273-982A-117D1528B477}" destId="{AF70ABDA-BA81-4B57-84C2-E90D30801B73}" srcOrd="0" destOrd="0" parTransId="{DB14508A-D585-43FA-AA99-272AD40EAEF4}" sibTransId="{8285C0B3-B131-42B0-8219-4F019C1C7E47}"/>
    <dgm:cxn modelId="{22C88EA9-0BF0-4DDA-9061-C4A62648AA99}" type="presParOf" srcId="{BCDA37BA-0624-4E4B-BC5D-DD108123EE78}" destId="{367D14A8-A75F-4AE0-8A2C-0A4D15B3C67A}" srcOrd="0" destOrd="0" presId="urn:microsoft.com/office/officeart/2005/8/layout/vList6"/>
    <dgm:cxn modelId="{31A6EBEF-953E-41D7-B38A-DF46E29A1F05}" type="presParOf" srcId="{367D14A8-A75F-4AE0-8A2C-0A4D15B3C67A}" destId="{2C131AE0-1C9A-41BE-81FE-8660B54AE216}" srcOrd="0" destOrd="0" presId="urn:microsoft.com/office/officeart/2005/8/layout/vList6"/>
    <dgm:cxn modelId="{DE6F497C-A392-4742-9F40-FA6C7BC55BE9}" type="presParOf" srcId="{367D14A8-A75F-4AE0-8A2C-0A4D15B3C67A}" destId="{E630389B-B089-4F24-950C-16532E1DC9CA}" srcOrd="1" destOrd="0" presId="urn:microsoft.com/office/officeart/2005/8/layout/vList6"/>
    <dgm:cxn modelId="{DDD4A9D4-2836-44ED-BB7B-50A2E8BB0D1C}" type="presParOf" srcId="{BCDA37BA-0624-4E4B-BC5D-DD108123EE78}" destId="{D1B3BB4D-74D7-4982-ACD6-12DEB9E30687}" srcOrd="1" destOrd="0" presId="urn:microsoft.com/office/officeart/2005/8/layout/vList6"/>
    <dgm:cxn modelId="{7CEDE60F-907E-44A2-844F-62AC42B3BB6F}" type="presParOf" srcId="{BCDA37BA-0624-4E4B-BC5D-DD108123EE78}" destId="{CCF15DDB-CD14-4673-95BA-E06EA3683D49}" srcOrd="2" destOrd="0" presId="urn:microsoft.com/office/officeart/2005/8/layout/vList6"/>
    <dgm:cxn modelId="{2B30512A-CACA-4061-878F-9D7991ED64BB}" type="presParOf" srcId="{CCF15DDB-CD14-4673-95BA-E06EA3683D49}" destId="{FB82D020-4CC4-47E9-AC17-8235E58AA74A}" srcOrd="0" destOrd="0" presId="urn:microsoft.com/office/officeart/2005/8/layout/vList6"/>
    <dgm:cxn modelId="{9FBF2C8D-CCC7-44E9-8A77-104066180265}" type="presParOf" srcId="{CCF15DDB-CD14-4673-95BA-E06EA3683D49}" destId="{C0428853-3C0B-4CE0-AEAA-E79EDD541FD5}" srcOrd="1" destOrd="0" presId="urn:microsoft.com/office/officeart/2005/8/layout/vList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3581C3-C69E-4896-91B7-57262A95196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00C0F8AE-43EA-4307-AF9D-0F751F83C70E}">
      <dgm:prSet phldrT="[Metin]"/>
      <dgm:spPr/>
      <dgm:t>
        <a:bodyPr/>
        <a:lstStyle/>
        <a:p>
          <a:r>
            <a:rPr lang="tr-TR" dirty="0" smtClean="0"/>
            <a:t>İşitme kaybı tedaviye rağmen dirençli ise</a:t>
          </a:r>
          <a:endParaRPr lang="tr-TR" dirty="0"/>
        </a:p>
      </dgm:t>
    </dgm:pt>
    <dgm:pt modelId="{4EAF8155-BF5E-4937-9590-AF821CF678F5}" type="parTrans" cxnId="{E1D2BCB8-9FFE-4F92-8B4B-3760FACA158C}">
      <dgm:prSet/>
      <dgm:spPr/>
      <dgm:t>
        <a:bodyPr/>
        <a:lstStyle/>
        <a:p>
          <a:endParaRPr lang="tr-TR"/>
        </a:p>
      </dgm:t>
    </dgm:pt>
    <dgm:pt modelId="{93851DB1-1594-4AF4-ACDE-0F95619A0D7D}" type="sibTrans" cxnId="{E1D2BCB8-9FFE-4F92-8B4B-3760FACA158C}">
      <dgm:prSet/>
      <dgm:spPr/>
      <dgm:t>
        <a:bodyPr/>
        <a:lstStyle/>
        <a:p>
          <a:endParaRPr lang="tr-TR"/>
        </a:p>
      </dgm:t>
    </dgm:pt>
    <dgm:pt modelId="{84647B8A-3910-4642-B7B6-315F47D14709}">
      <dgm:prSet phldrT="[Metin]"/>
      <dgm:spPr/>
      <dgm:t>
        <a:bodyPr/>
        <a:lstStyle/>
        <a:p>
          <a:r>
            <a:rPr lang="tr-TR" dirty="0" err="1" smtClean="0"/>
            <a:t>Ks</a:t>
          </a:r>
          <a:r>
            <a:rPr lang="tr-TR" dirty="0" smtClean="0"/>
            <a:t> yan etkileri çıkmaya başlamışsa</a:t>
          </a:r>
          <a:endParaRPr lang="tr-TR" dirty="0"/>
        </a:p>
      </dgm:t>
    </dgm:pt>
    <dgm:pt modelId="{2056FF42-B4BB-4701-A95A-61903958AD41}" type="parTrans" cxnId="{EE827621-716E-44FE-8C87-69FF638E2981}">
      <dgm:prSet/>
      <dgm:spPr/>
      <dgm:t>
        <a:bodyPr/>
        <a:lstStyle/>
        <a:p>
          <a:endParaRPr lang="tr-TR"/>
        </a:p>
      </dgm:t>
    </dgm:pt>
    <dgm:pt modelId="{89DF68FB-B49F-423C-8D6F-A4B7B3361933}" type="sibTrans" cxnId="{EE827621-716E-44FE-8C87-69FF638E2981}">
      <dgm:prSet/>
      <dgm:spPr/>
      <dgm:t>
        <a:bodyPr/>
        <a:lstStyle/>
        <a:p>
          <a:endParaRPr lang="tr-TR"/>
        </a:p>
      </dgm:t>
    </dgm:pt>
    <dgm:pt modelId="{2108D6DF-86A7-4728-B2CF-9F1675ACA5BA}">
      <dgm:prSet phldrT="[Metin]" custT="1"/>
      <dgm:spPr/>
      <dgm:t>
        <a:bodyPr/>
        <a:lstStyle/>
        <a:p>
          <a:r>
            <a:rPr lang="tr-TR" sz="3200" dirty="0" err="1" smtClean="0">
              <a:solidFill>
                <a:srgbClr val="FF0000"/>
              </a:solidFill>
            </a:rPr>
            <a:t>Sitotoksik</a:t>
          </a:r>
          <a:r>
            <a:rPr lang="tr-TR" sz="3200" dirty="0" smtClean="0">
              <a:solidFill>
                <a:srgbClr val="FF0000"/>
              </a:solidFill>
            </a:rPr>
            <a:t> tedaviye geçilir</a:t>
          </a:r>
          <a:endParaRPr lang="tr-TR" sz="3200" dirty="0">
            <a:solidFill>
              <a:srgbClr val="FF0000"/>
            </a:solidFill>
          </a:endParaRPr>
        </a:p>
      </dgm:t>
    </dgm:pt>
    <dgm:pt modelId="{C177E7BF-3E42-47A7-95E4-DDF815109051}" type="parTrans" cxnId="{5A5AE0E9-FBF5-413E-A9EF-056913A2547B}">
      <dgm:prSet/>
      <dgm:spPr/>
      <dgm:t>
        <a:bodyPr/>
        <a:lstStyle/>
        <a:p>
          <a:endParaRPr lang="tr-TR"/>
        </a:p>
      </dgm:t>
    </dgm:pt>
    <dgm:pt modelId="{AE3166C2-8D56-4E8E-B776-52BC20D7974F}" type="sibTrans" cxnId="{5A5AE0E9-FBF5-413E-A9EF-056913A2547B}">
      <dgm:prSet/>
      <dgm:spPr/>
      <dgm:t>
        <a:bodyPr/>
        <a:lstStyle/>
        <a:p>
          <a:endParaRPr lang="tr-TR"/>
        </a:p>
      </dgm:t>
    </dgm:pt>
    <dgm:pt modelId="{7283C65F-7A04-466E-B4FA-00205A87D609}" type="pres">
      <dgm:prSet presAssocID="{0A3581C3-C69E-4896-91B7-57262A951966}" presName="arrowDiagram" presStyleCnt="0">
        <dgm:presLayoutVars>
          <dgm:chMax val="5"/>
          <dgm:dir/>
          <dgm:resizeHandles val="exact"/>
        </dgm:presLayoutVars>
      </dgm:prSet>
      <dgm:spPr/>
    </dgm:pt>
    <dgm:pt modelId="{2DFDEE7F-C9BD-48D4-90B6-615609440857}" type="pres">
      <dgm:prSet presAssocID="{0A3581C3-C69E-4896-91B7-57262A951966}" presName="arrow" presStyleLbl="bgShp" presStyleIdx="0" presStyleCnt="1"/>
      <dgm:spPr/>
    </dgm:pt>
    <dgm:pt modelId="{8E11CFB7-2A9A-4C23-A3A6-706EF1D22505}" type="pres">
      <dgm:prSet presAssocID="{0A3581C3-C69E-4896-91B7-57262A951966}" presName="arrowDiagram3" presStyleCnt="0"/>
      <dgm:spPr/>
    </dgm:pt>
    <dgm:pt modelId="{2922F0CF-E1E7-434B-AEC1-A03238951DA5}" type="pres">
      <dgm:prSet presAssocID="{00C0F8AE-43EA-4307-AF9D-0F751F83C70E}" presName="bullet3a" presStyleLbl="node1" presStyleIdx="0" presStyleCnt="3"/>
      <dgm:spPr/>
    </dgm:pt>
    <dgm:pt modelId="{E598E52B-F4E6-43B2-A102-4FE7E07F1F26}" type="pres">
      <dgm:prSet presAssocID="{00C0F8AE-43EA-4307-AF9D-0F751F83C70E}" presName="textBox3a" presStyleLbl="revTx" presStyleIdx="0" presStyleCnt="3" custScaleX="133531" custScaleY="251048" custLinFactNeighborX="-46675" custLinFactNeighborY="-6952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958212C-0789-4240-9012-69F75644A4EE}" type="pres">
      <dgm:prSet presAssocID="{84647B8A-3910-4642-B7B6-315F47D14709}" presName="bullet3b" presStyleLbl="node1" presStyleIdx="1" presStyleCnt="3"/>
      <dgm:spPr/>
    </dgm:pt>
    <dgm:pt modelId="{700B88C7-0764-4F3C-B4FE-17A78C8F4BE6}" type="pres">
      <dgm:prSet presAssocID="{84647B8A-3910-4642-B7B6-315F47D14709}" presName="textBox3b" presStyleLbl="revTx" presStyleIdx="1" presStyleCnt="3" custScaleY="164158" custLinFactNeighborX="-35450" custLinFactNeighborY="-4463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FD7F8F0-DBE3-4957-B983-6F3B684277A9}" type="pres">
      <dgm:prSet presAssocID="{2108D6DF-86A7-4728-B2CF-9F1675ACA5BA}" presName="bullet3c" presStyleLbl="node1" presStyleIdx="2" presStyleCnt="3" custFlipVert="1" custFlipHor="1" custScaleX="69952" custScaleY="250241" custLinFactNeighborX="-8532" custLinFactNeighborY="6797"/>
      <dgm:spPr/>
    </dgm:pt>
    <dgm:pt modelId="{B810C683-676B-43D0-85B2-0D69EAEA6C06}" type="pres">
      <dgm:prSet presAssocID="{2108D6DF-86A7-4728-B2CF-9F1675ACA5BA}" presName="textBox3c" presStyleLbl="revTx" presStyleIdx="2" presStyleCnt="3" custScaleX="140110" custScaleY="7093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21B7790-BB2B-44A2-8F40-9155D98FA6C5}" type="presOf" srcId="{00C0F8AE-43EA-4307-AF9D-0F751F83C70E}" destId="{E598E52B-F4E6-43B2-A102-4FE7E07F1F26}" srcOrd="0" destOrd="0" presId="urn:microsoft.com/office/officeart/2005/8/layout/arrow2"/>
    <dgm:cxn modelId="{EE827621-716E-44FE-8C87-69FF638E2981}" srcId="{0A3581C3-C69E-4896-91B7-57262A951966}" destId="{84647B8A-3910-4642-B7B6-315F47D14709}" srcOrd="1" destOrd="0" parTransId="{2056FF42-B4BB-4701-A95A-61903958AD41}" sibTransId="{89DF68FB-B49F-423C-8D6F-A4B7B3361933}"/>
    <dgm:cxn modelId="{5AE42EEC-5BD6-4F57-9BBF-0776F18DA597}" type="presOf" srcId="{2108D6DF-86A7-4728-B2CF-9F1675ACA5BA}" destId="{B810C683-676B-43D0-85B2-0D69EAEA6C06}" srcOrd="0" destOrd="0" presId="urn:microsoft.com/office/officeart/2005/8/layout/arrow2"/>
    <dgm:cxn modelId="{5A5AE0E9-FBF5-413E-A9EF-056913A2547B}" srcId="{0A3581C3-C69E-4896-91B7-57262A951966}" destId="{2108D6DF-86A7-4728-B2CF-9F1675ACA5BA}" srcOrd="2" destOrd="0" parTransId="{C177E7BF-3E42-47A7-95E4-DDF815109051}" sibTransId="{AE3166C2-8D56-4E8E-B776-52BC20D7974F}"/>
    <dgm:cxn modelId="{A0D9872E-EEB9-48E4-B947-1D9AC7E6D18B}" type="presOf" srcId="{84647B8A-3910-4642-B7B6-315F47D14709}" destId="{700B88C7-0764-4F3C-B4FE-17A78C8F4BE6}" srcOrd="0" destOrd="0" presId="urn:microsoft.com/office/officeart/2005/8/layout/arrow2"/>
    <dgm:cxn modelId="{9CAE48A3-D264-4304-A202-9747657D9EA6}" type="presOf" srcId="{0A3581C3-C69E-4896-91B7-57262A951966}" destId="{7283C65F-7A04-466E-B4FA-00205A87D609}" srcOrd="0" destOrd="0" presId="urn:microsoft.com/office/officeart/2005/8/layout/arrow2"/>
    <dgm:cxn modelId="{E1D2BCB8-9FFE-4F92-8B4B-3760FACA158C}" srcId="{0A3581C3-C69E-4896-91B7-57262A951966}" destId="{00C0F8AE-43EA-4307-AF9D-0F751F83C70E}" srcOrd="0" destOrd="0" parTransId="{4EAF8155-BF5E-4937-9590-AF821CF678F5}" sibTransId="{93851DB1-1594-4AF4-ACDE-0F95619A0D7D}"/>
    <dgm:cxn modelId="{6644F5DB-3770-406E-87CA-3E952DE9B4E6}" type="presParOf" srcId="{7283C65F-7A04-466E-B4FA-00205A87D609}" destId="{2DFDEE7F-C9BD-48D4-90B6-615609440857}" srcOrd="0" destOrd="0" presId="urn:microsoft.com/office/officeart/2005/8/layout/arrow2"/>
    <dgm:cxn modelId="{5F2C3CCC-A1F1-4995-A225-6A1B569A3AD3}" type="presParOf" srcId="{7283C65F-7A04-466E-B4FA-00205A87D609}" destId="{8E11CFB7-2A9A-4C23-A3A6-706EF1D22505}" srcOrd="1" destOrd="0" presId="urn:microsoft.com/office/officeart/2005/8/layout/arrow2"/>
    <dgm:cxn modelId="{1782A4AD-32A2-4059-9A41-5A80EC77B705}" type="presParOf" srcId="{8E11CFB7-2A9A-4C23-A3A6-706EF1D22505}" destId="{2922F0CF-E1E7-434B-AEC1-A03238951DA5}" srcOrd="0" destOrd="0" presId="urn:microsoft.com/office/officeart/2005/8/layout/arrow2"/>
    <dgm:cxn modelId="{AABFE2B7-4AF5-45A6-8023-BE924F41C69F}" type="presParOf" srcId="{8E11CFB7-2A9A-4C23-A3A6-706EF1D22505}" destId="{E598E52B-F4E6-43B2-A102-4FE7E07F1F26}" srcOrd="1" destOrd="0" presId="urn:microsoft.com/office/officeart/2005/8/layout/arrow2"/>
    <dgm:cxn modelId="{1384DBC9-9F45-4B6B-AF1E-1E2AB2F3D4F8}" type="presParOf" srcId="{8E11CFB7-2A9A-4C23-A3A6-706EF1D22505}" destId="{1958212C-0789-4240-9012-69F75644A4EE}" srcOrd="2" destOrd="0" presId="urn:microsoft.com/office/officeart/2005/8/layout/arrow2"/>
    <dgm:cxn modelId="{FFECA93C-D1F5-42DE-A996-372F6BD7C429}" type="presParOf" srcId="{8E11CFB7-2A9A-4C23-A3A6-706EF1D22505}" destId="{700B88C7-0764-4F3C-B4FE-17A78C8F4BE6}" srcOrd="3" destOrd="0" presId="urn:microsoft.com/office/officeart/2005/8/layout/arrow2"/>
    <dgm:cxn modelId="{06D5C902-3A5A-4422-AED2-6F113CF4495A}" type="presParOf" srcId="{8E11CFB7-2A9A-4C23-A3A6-706EF1D22505}" destId="{CFD7F8F0-DBE3-4957-B983-6F3B684277A9}" srcOrd="4" destOrd="0" presId="urn:microsoft.com/office/officeart/2005/8/layout/arrow2"/>
    <dgm:cxn modelId="{E79C16F0-51C2-4FD5-9991-7E82C32A314C}" type="presParOf" srcId="{8E11CFB7-2A9A-4C23-A3A6-706EF1D22505}" destId="{B810C683-676B-43D0-85B2-0D69EAEA6C06}" srcOrd="5" destOrd="0" presId="urn:microsoft.com/office/officeart/2005/8/layout/arrow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5EDF3-AB4A-44D6-A389-873F9E4E057E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81F25-57E2-4B1F-8B26-2D65074F141D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15</a:t>
            </a:fld>
            <a:endParaRPr lang="tr-T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19</a:t>
            </a:fld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23</a:t>
            </a:fld>
            <a:endParaRPr lang="tr-T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25</a:t>
            </a:fld>
            <a:endParaRPr lang="tr-T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26</a:t>
            </a:fld>
            <a:endParaRPr lang="tr-T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27</a:t>
            </a:fld>
            <a:endParaRPr lang="tr-T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28</a:t>
            </a:fld>
            <a:endParaRPr lang="tr-T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30</a:t>
            </a:fld>
            <a:endParaRPr lang="tr-T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31</a:t>
            </a:fld>
            <a:endParaRPr lang="tr-T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32</a:t>
            </a:fld>
            <a:endParaRPr lang="tr-T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33</a:t>
            </a:fld>
            <a:endParaRPr lang="tr-T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34</a:t>
            </a:fld>
            <a:endParaRPr lang="tr-T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35</a:t>
            </a:fld>
            <a:endParaRPr lang="tr-T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36</a:t>
            </a:fld>
            <a:endParaRPr lang="tr-T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37</a:t>
            </a:fld>
            <a:endParaRPr lang="tr-T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38</a:t>
            </a:fld>
            <a:endParaRPr lang="tr-T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39</a:t>
            </a:fld>
            <a:endParaRPr lang="tr-T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40</a:t>
            </a:fld>
            <a:endParaRPr lang="tr-T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41</a:t>
            </a:fld>
            <a:endParaRPr lang="tr-T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42</a:t>
            </a:fld>
            <a:endParaRPr lang="tr-T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43</a:t>
            </a:fld>
            <a:endParaRPr lang="tr-T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44</a:t>
            </a:fld>
            <a:endParaRPr lang="tr-T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45</a:t>
            </a:fld>
            <a:endParaRPr lang="tr-T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46</a:t>
            </a:fld>
            <a:endParaRPr lang="tr-T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47</a:t>
            </a:fld>
            <a:endParaRPr lang="tr-T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48</a:t>
            </a:fld>
            <a:endParaRPr lang="tr-T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49</a:t>
            </a:fld>
            <a:endParaRPr lang="tr-T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81F25-57E2-4B1F-8B26-2D65074F141D}" type="slidenum">
              <a:rPr lang="tr-TR" smtClean="0"/>
              <a:pPr/>
              <a:t>50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EA0013F-54FC-44E8-9AA0-6A68F7BEE21F}" type="datetimeFigureOut">
              <a:rPr lang="tr-TR" smtClean="0"/>
              <a:pPr/>
              <a:t>21.11.2008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FF8B00-553D-46DE-B602-40F8ACBD3B19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OTOİMMUN İÇ KULAK HASTALIĞI</a:t>
            </a:r>
            <a:endParaRPr lang="tr-TR" dirty="0"/>
          </a:p>
        </p:txBody>
      </p:sp>
      <p:pic>
        <p:nvPicPr>
          <p:cNvPr id="4" name="Picture 4" descr="http://www.cidpusa.org/A/ear1.gif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4327929"/>
            <a:ext cx="4000528" cy="2530071"/>
          </a:xfrm>
          <a:prstGeom prst="rect">
            <a:avLst/>
          </a:prstGeom>
          <a:noFill/>
        </p:spPr>
      </p:pic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3143240" y="2357430"/>
          <a:ext cx="600076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0760"/>
              </a:tblGrid>
              <a:tr h="1428760">
                <a:tc>
                  <a:txBody>
                    <a:bodyPr/>
                    <a:lstStyle/>
                    <a:p>
                      <a:endParaRPr lang="tr-TR" dirty="0" smtClean="0"/>
                    </a:p>
                    <a:p>
                      <a:r>
                        <a:rPr lang="tr-TR" dirty="0" smtClean="0"/>
                        <a:t>                                EGE</a:t>
                      </a:r>
                      <a:r>
                        <a:rPr lang="tr-TR" baseline="0" dirty="0" smtClean="0"/>
                        <a:t> ÜNİVERSİTESİ TIP FAKÜLTESİ</a:t>
                      </a:r>
                    </a:p>
                    <a:p>
                      <a:r>
                        <a:rPr lang="tr-TR" baseline="0" dirty="0" smtClean="0"/>
                        <a:t>                      KULAK BURUN BOĞAZ ANABİLİM DALI</a:t>
                      </a:r>
                    </a:p>
                    <a:p>
                      <a:r>
                        <a:rPr lang="tr-TR" baseline="0" dirty="0" smtClean="0"/>
                        <a:t>                                        </a:t>
                      </a:r>
                    </a:p>
                    <a:p>
                      <a:r>
                        <a:rPr lang="tr-TR" baseline="0" dirty="0" smtClean="0"/>
                        <a:t>                                     </a:t>
                      </a:r>
                    </a:p>
                    <a:p>
                      <a:r>
                        <a:rPr lang="tr-TR" baseline="0" dirty="0" smtClean="0"/>
                        <a:t>                                 </a:t>
                      </a:r>
                      <a:endParaRPr lang="tr-TR" dirty="0"/>
                    </a:p>
                  </a:txBody>
                  <a:tcPr anchor="b"/>
                </a:tc>
              </a:tr>
            </a:tbl>
          </a:graphicData>
        </a:graphic>
      </p:graphicFrame>
      <p:graphicFrame>
        <p:nvGraphicFramePr>
          <p:cNvPr id="6" name="5 Tablo"/>
          <p:cNvGraphicFramePr>
            <a:graphicFrameLocks noGrp="1"/>
          </p:cNvGraphicFramePr>
          <p:nvPr/>
        </p:nvGraphicFramePr>
        <p:xfrm>
          <a:off x="4357686" y="4286256"/>
          <a:ext cx="4643470" cy="857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3470"/>
              </a:tblGrid>
              <a:tr h="857256">
                <a:tc>
                  <a:txBody>
                    <a:bodyPr/>
                    <a:lstStyle/>
                    <a:p>
                      <a:r>
                        <a:rPr lang="tr-TR" dirty="0" smtClean="0"/>
                        <a:t>                                          DR.AYCAN AKYÜZ</a:t>
                      </a:r>
                    </a:p>
                    <a:p>
                      <a:r>
                        <a:rPr lang="tr-TR" dirty="0" smtClean="0"/>
                        <a:t>                                                                      2008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OTOİMMUNİTE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4294967295"/>
          </p:nvPr>
        </p:nvSpPr>
        <p:spPr>
          <a:xfrm>
            <a:off x="0" y="2249488"/>
            <a:ext cx="8031163" cy="3108325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sistemin kendinden olanla olmayanı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ayırdetme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yeteneği bozulduğunda ‘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otoimmun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reaksiyonlar’ ortaya çıkar.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3" name="Picture 307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7467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0" y="2643182"/>
          <a:ext cx="24288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860"/>
              </a:tblGrid>
              <a:tr h="568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 err="1" smtClean="0">
                          <a:effectLst/>
                          <a:latin typeface="Constantia" pitchFamily="18" charset="0"/>
                        </a:rPr>
                        <a:t>İmmun</a:t>
                      </a:r>
                      <a:r>
                        <a:rPr lang="tr-TR" b="0" baseline="0" dirty="0" smtClean="0">
                          <a:effectLst/>
                          <a:latin typeface="Constantia" pitchFamily="18" charset="0"/>
                        </a:rPr>
                        <a:t> hücreler veya antikorlar</a:t>
                      </a:r>
                      <a:endParaRPr lang="tr-TR" b="0" dirty="0" smtClean="0">
                        <a:effectLst/>
                        <a:latin typeface="Constantia" pitchFamily="18" charset="0"/>
                      </a:endParaRPr>
                    </a:p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8 Yukarı Bükülü Ok"/>
          <p:cNvSpPr/>
          <p:nvPr/>
        </p:nvSpPr>
        <p:spPr>
          <a:xfrm>
            <a:off x="2857488" y="3786190"/>
            <a:ext cx="2643206" cy="1214446"/>
          </a:xfrm>
          <a:prstGeom prst="curvedUpArrow">
            <a:avLst>
              <a:gd name="adj1" fmla="val 25000"/>
              <a:gd name="adj2" fmla="val 50000"/>
              <a:gd name="adj3" fmla="val 239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graphicFrame>
        <p:nvGraphicFramePr>
          <p:cNvPr id="11" name="10 Tablo"/>
          <p:cNvGraphicFramePr>
            <a:graphicFrameLocks noGrp="1"/>
          </p:cNvGraphicFramePr>
          <p:nvPr/>
        </p:nvGraphicFramePr>
        <p:xfrm>
          <a:off x="5214942" y="3000372"/>
          <a:ext cx="1928826" cy="642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26"/>
              </a:tblGrid>
              <a:tr h="642942">
                <a:tc>
                  <a:txBody>
                    <a:bodyPr/>
                    <a:lstStyle/>
                    <a:p>
                      <a:r>
                        <a:rPr lang="tr-TR" dirty="0" smtClean="0"/>
                        <a:t>İç</a:t>
                      </a:r>
                      <a:r>
                        <a:rPr lang="tr-TR" baseline="0" dirty="0" smtClean="0"/>
                        <a:t> kulak antijenleri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12 Tablo"/>
          <p:cNvGraphicFramePr>
            <a:graphicFrameLocks noGrp="1"/>
          </p:cNvGraphicFramePr>
          <p:nvPr/>
        </p:nvGraphicFramePr>
        <p:xfrm>
          <a:off x="0" y="4071942"/>
          <a:ext cx="242886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860"/>
              </a:tblGrid>
              <a:tr h="500066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İmmun</a:t>
                      </a:r>
                      <a:r>
                        <a:rPr lang="tr-TR" dirty="0" smtClean="0"/>
                        <a:t> sistemin direkt atağı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13 Tablo"/>
          <p:cNvGraphicFramePr>
            <a:graphicFrameLocks noGrp="1"/>
          </p:cNvGraphicFramePr>
          <p:nvPr/>
        </p:nvGraphicFramePr>
        <p:xfrm>
          <a:off x="2643174" y="5286388"/>
          <a:ext cx="6119834" cy="460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9834"/>
              </a:tblGrid>
              <a:tr h="460364">
                <a:tc>
                  <a:txBody>
                    <a:bodyPr/>
                    <a:lstStyle/>
                    <a:p>
                      <a:r>
                        <a:rPr lang="tr-TR" dirty="0" smtClean="0"/>
                        <a:t>OTOİMMUN İÇ KULAK HASTALIĞI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14 Tablo"/>
          <p:cNvGraphicFramePr>
            <a:graphicFrameLocks noGrp="1"/>
          </p:cNvGraphicFramePr>
          <p:nvPr/>
        </p:nvGraphicFramePr>
        <p:xfrm>
          <a:off x="4857752" y="5929330"/>
          <a:ext cx="395286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286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FFFF00"/>
                          </a:solidFill>
                        </a:rPr>
                        <a:t>İşitme kaybı ve baş</a:t>
                      </a:r>
                      <a:r>
                        <a:rPr lang="tr-TR" baseline="0" dirty="0" smtClean="0">
                          <a:solidFill>
                            <a:srgbClr val="FFFF00"/>
                          </a:solidFill>
                        </a:rPr>
                        <a:t> dönmesi</a:t>
                      </a:r>
                      <a:endParaRPr lang="tr-TR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İÇ KULAKTA İMMUNİTE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668882"/>
          </a:xfrm>
        </p:spPr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 –beyin bariyeri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 –labirent bariyeri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G-en çok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İmmunkompetan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hücreler-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endolenfatik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kese</a:t>
            </a:r>
          </a:p>
          <a:p>
            <a:pPr lvl="1"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</a:t>
            </a:r>
          </a:p>
          <a:p>
            <a:pPr lvl="1"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Takahassi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,1988</a:t>
            </a:r>
          </a:p>
          <a:p>
            <a:pPr lvl="1"/>
            <a:endParaRPr lang="tr-TR" dirty="0" smtClean="0"/>
          </a:p>
          <a:p>
            <a:pPr lvl="1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İÇ KULAKTA İMMUNİTE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Perilenfte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serumdaki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immunglobünlerin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1/1000 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Nötralizasyon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Opsonizasyon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Kompleman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fiksasyon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tr-TR" dirty="0" smtClean="0"/>
          </a:p>
          <a:p>
            <a:pPr>
              <a:buNone/>
            </a:pPr>
            <a:endParaRPr lang="tr-TR" dirty="0"/>
          </a:p>
        </p:txBody>
      </p:sp>
      <p:pic>
        <p:nvPicPr>
          <p:cNvPr id="1026" name="Picture 2" descr="D:\1-immune-mechanism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3000372"/>
            <a:ext cx="3714744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ENDOLENFATİK KESE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Troutman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üçgeninin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inferiorundaki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apekste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yerleşmiştir.</a:t>
            </a:r>
          </a:p>
          <a:p>
            <a:pPr lvl="2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Sigmoid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sinüs</a:t>
            </a:r>
          </a:p>
          <a:p>
            <a:pPr lvl="2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Orta fossa durası</a:t>
            </a:r>
          </a:p>
          <a:p>
            <a:pPr lvl="2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Labirent</a:t>
            </a:r>
          </a:p>
          <a:p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ENDOLENFATİK KESE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Endolenfin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 içeriğini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rezorbe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eder.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İyon  dengesini sağlar.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Glikoproteinler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salgılanarak ,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endolenfin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hacim ve basıncını artırır.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Sakkin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salgılar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endolenf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üretimini artırır).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savunma sisteminde rol oynar.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ENDOLENFATİK KESEDE İMMUN YANIT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Hücresel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immunite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helper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Sitotoksik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 hücreler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Supresör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 hücreler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killer </a:t>
            </a:r>
          </a:p>
          <a:p>
            <a:pPr lvl="1"/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 doku  antijenleri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tüm hücrelerde bulunur (eritrositler ve yağ hücreleri hariç)</a:t>
            </a:r>
          </a:p>
          <a:p>
            <a:pPr lvl="1">
              <a:buNone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 İMMUN YANIT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 doku antijenleri T-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hücreler tarafından tanınır.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Toleransı belirleyen T-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supressor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hücrelerin</a:t>
            </a:r>
          </a:p>
          <a:p>
            <a:pPr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T-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hücrelerini baskılaması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  <p:sp>
        <p:nvSpPr>
          <p:cNvPr id="4" name="3 Oval"/>
          <p:cNvSpPr/>
          <p:nvPr/>
        </p:nvSpPr>
        <p:spPr>
          <a:xfrm>
            <a:off x="1000100" y="3857628"/>
            <a:ext cx="2714644" cy="914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1428728" y="4143380"/>
          <a:ext cx="2047868" cy="442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7868"/>
              </a:tblGrid>
              <a:tr h="442278">
                <a:tc>
                  <a:txBody>
                    <a:bodyPr/>
                    <a:lstStyle/>
                    <a:p>
                      <a:r>
                        <a:rPr lang="tr-TR" dirty="0" smtClean="0"/>
                        <a:t>Self- antijenler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8 Tablo"/>
          <p:cNvGraphicFramePr>
            <a:graphicFrameLocks noGrp="1"/>
          </p:cNvGraphicFramePr>
          <p:nvPr/>
        </p:nvGraphicFramePr>
        <p:xfrm>
          <a:off x="714348" y="5786454"/>
          <a:ext cx="426244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2446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Self – toleransı bozan herhangi bir olay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9 Yukarı Ok"/>
          <p:cNvSpPr/>
          <p:nvPr/>
        </p:nvSpPr>
        <p:spPr>
          <a:xfrm>
            <a:off x="2285984" y="4857760"/>
            <a:ext cx="484632" cy="8572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Sağ Ok"/>
          <p:cNvSpPr/>
          <p:nvPr/>
        </p:nvSpPr>
        <p:spPr>
          <a:xfrm>
            <a:off x="4286248" y="414338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Oval"/>
          <p:cNvSpPr/>
          <p:nvPr/>
        </p:nvSpPr>
        <p:spPr>
          <a:xfrm>
            <a:off x="5786446" y="3643314"/>
            <a:ext cx="2714644" cy="1143008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16" name="15 Tablo"/>
          <p:cNvGraphicFramePr>
            <a:graphicFrameLocks noGrp="1"/>
          </p:cNvGraphicFramePr>
          <p:nvPr/>
        </p:nvGraphicFramePr>
        <p:xfrm>
          <a:off x="6286512" y="3857628"/>
          <a:ext cx="176211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2116"/>
              </a:tblGrid>
              <a:tr h="568642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Lenfoid</a:t>
                      </a:r>
                      <a:r>
                        <a:rPr lang="tr-TR" dirty="0" smtClean="0"/>
                        <a:t> hücreler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Picture 17" descr="E:\hcells\hcpath\images\Noh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5072074"/>
            <a:ext cx="3500462" cy="1785926"/>
          </a:xfrm>
          <a:prstGeom prst="rect">
            <a:avLst/>
          </a:prstGeom>
          <a:noFill/>
        </p:spPr>
      </p:pic>
      <p:graphicFrame>
        <p:nvGraphicFramePr>
          <p:cNvPr id="18" name="17 Tablo"/>
          <p:cNvGraphicFramePr>
            <a:graphicFrameLocks noGrp="1"/>
          </p:cNvGraphicFramePr>
          <p:nvPr/>
        </p:nvGraphicFramePr>
        <p:xfrm>
          <a:off x="6786578" y="5072074"/>
          <a:ext cx="904860" cy="437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4860"/>
              </a:tblGrid>
              <a:tr h="437198">
                <a:tc>
                  <a:txBody>
                    <a:bodyPr/>
                    <a:lstStyle/>
                    <a:p>
                      <a:r>
                        <a:rPr lang="tr-TR" dirty="0" smtClean="0"/>
                        <a:t>Hasar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18 Aşağı Ok"/>
          <p:cNvSpPr/>
          <p:nvPr/>
        </p:nvSpPr>
        <p:spPr>
          <a:xfrm>
            <a:off x="6786578" y="4572008"/>
            <a:ext cx="64294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20 Aşağı Ok"/>
          <p:cNvSpPr/>
          <p:nvPr/>
        </p:nvSpPr>
        <p:spPr>
          <a:xfrm>
            <a:off x="6858016" y="5500702"/>
            <a:ext cx="48463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PRİMER 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tr-TR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 spesifik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Otoantikorların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sadece iç kulak yapılarına karşı olması</a:t>
            </a:r>
          </a:p>
          <a:p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SEKONDER 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r-TR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Multisistemik</a:t>
            </a:r>
            <a:endParaRPr lang="tr-TR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Sistemik hastalığın bir parçası olabilen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vaskülit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sonucu beslenme bozukluğu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Sistemik hastalığın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patogenezinde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rol oynayan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otoantikorların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iç kulak yapılarına karşı da reaktif olması</a:t>
            </a:r>
          </a:p>
          <a:p>
            <a:pPr lvl="1"/>
            <a:endParaRPr lang="tr-TR" dirty="0" smtClean="0"/>
          </a:p>
          <a:p>
            <a:pPr lvl="1"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Organ-spesifik </a:t>
            </a:r>
            <a:r>
              <a:rPr lang="tr-TR" dirty="0" err="1" smtClean="0"/>
              <a:t>Otoimmun</a:t>
            </a:r>
            <a:r>
              <a:rPr lang="tr-TR" dirty="0" smtClean="0"/>
              <a:t> İç Kulak Hastalığı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İlk 1979- </a:t>
            </a:r>
            <a:r>
              <a:rPr lang="tr-TR" dirty="0" err="1" smtClean="0"/>
              <a:t>Mc</a:t>
            </a:r>
            <a:r>
              <a:rPr lang="tr-TR" dirty="0" smtClean="0"/>
              <a:t>-</a:t>
            </a:r>
            <a:r>
              <a:rPr lang="tr-TR" dirty="0" err="1" smtClean="0"/>
              <a:t>Cabe</a:t>
            </a:r>
            <a:endParaRPr lang="tr-TR" dirty="0" smtClean="0"/>
          </a:p>
          <a:p>
            <a:r>
              <a:rPr lang="tr-TR" dirty="0" smtClean="0"/>
              <a:t>Nadir </a:t>
            </a:r>
          </a:p>
          <a:p>
            <a:pPr lvl="1"/>
            <a:r>
              <a:rPr lang="tr-TR" dirty="0" smtClean="0"/>
              <a:t>10 - 150 /100,000 </a:t>
            </a:r>
          </a:p>
          <a:p>
            <a:pPr lvl="1"/>
            <a:r>
              <a:rPr lang="tr-TR" dirty="0" smtClean="0"/>
              <a:t>İşitme kaybı ve dengesizliği olan hastaların </a:t>
            </a:r>
            <a:r>
              <a:rPr lang="tr-TR" dirty="0" smtClean="0"/>
              <a:t>% 1’i</a:t>
            </a:r>
            <a:endParaRPr lang="tr-TR" dirty="0" smtClean="0"/>
          </a:p>
          <a:p>
            <a:pPr lvl="1"/>
            <a:r>
              <a:rPr lang="tr-TR" dirty="0" err="1" smtClean="0"/>
              <a:t>Bilateral</a:t>
            </a:r>
            <a:r>
              <a:rPr lang="tr-TR" dirty="0" smtClean="0"/>
              <a:t> </a:t>
            </a:r>
            <a:r>
              <a:rPr lang="tr-TR" dirty="0" err="1" smtClean="0"/>
              <a:t>Meniere</a:t>
            </a:r>
            <a:r>
              <a:rPr lang="tr-TR" dirty="0" smtClean="0"/>
              <a:t> olan hastaların </a:t>
            </a:r>
            <a:r>
              <a:rPr lang="tr-TR" dirty="0" smtClean="0"/>
              <a:t>% 16’sı</a:t>
            </a:r>
            <a:endParaRPr lang="tr-TR" dirty="0" smtClean="0"/>
          </a:p>
          <a:p>
            <a:pPr lvl="1"/>
            <a:r>
              <a:rPr lang="tr-TR" dirty="0" smtClean="0"/>
              <a:t>Tek taraflı </a:t>
            </a:r>
            <a:r>
              <a:rPr lang="tr-TR" dirty="0" err="1" smtClean="0"/>
              <a:t>Meniere</a:t>
            </a:r>
            <a:r>
              <a:rPr lang="tr-TR" dirty="0" smtClean="0"/>
              <a:t> olan hastaların </a:t>
            </a:r>
            <a:r>
              <a:rPr lang="tr-TR" dirty="0" smtClean="0"/>
              <a:t>% 6’sı</a:t>
            </a:r>
            <a:endParaRPr lang="tr-TR" dirty="0" smtClean="0"/>
          </a:p>
          <a:p>
            <a:pPr lvl="1"/>
            <a:r>
              <a:rPr lang="tr-TR" dirty="0" smtClean="0"/>
              <a:t>Kadınlarda daha sık,    5.</a:t>
            </a:r>
            <a:r>
              <a:rPr lang="tr-TR" dirty="0" err="1" smtClean="0"/>
              <a:t>dekat</a:t>
            </a:r>
            <a:r>
              <a:rPr lang="tr-TR" dirty="0" smtClean="0"/>
              <a:t>,     20  y önce nadir</a:t>
            </a:r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SEKONDER OTOİMMUN İÇ KULAK HASTALIĞI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Vaskülitik</a:t>
            </a:r>
            <a:r>
              <a:rPr lang="tr-TR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sendromlar</a:t>
            </a:r>
          </a:p>
          <a:p>
            <a:pPr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Poliarteritis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nodoza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Cogan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sendromu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Wegener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granülomatozisi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Behçet hastalığı</a:t>
            </a:r>
          </a:p>
          <a:p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Ülseratif</a:t>
            </a:r>
            <a:r>
              <a:rPr lang="tr-TR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kolit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Bağ dokusu hastalıkları</a:t>
            </a:r>
          </a:p>
          <a:p>
            <a:pPr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SLE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Sjögren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hastalığı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Relapsing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polikondrit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Juvenil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romatoid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artrit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Erişkin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romatoid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artrit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Vogt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Koyanagi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Harada  sendromu</a:t>
            </a:r>
          </a:p>
          <a:p>
            <a:pPr lvl="1"/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Poliarteritis</a:t>
            </a:r>
            <a:r>
              <a:rPr lang="tr-TR" dirty="0" smtClean="0"/>
              <a:t> </a:t>
            </a:r>
            <a:r>
              <a:rPr lang="tr-TR" dirty="0" err="1" smtClean="0"/>
              <a:t>nodoza</a:t>
            </a:r>
            <a:r>
              <a:rPr lang="tr-TR" dirty="0" smtClean="0"/>
              <a:t> (PAN)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Küçük ve orta çaplı arterleri tutan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nekrotizan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vaskülit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sık böbreği tutar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Kalp,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kc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pankreas, SSS, deri, kas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 en sık semptom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Labirintin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arterin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obliteratif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vasküliti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Labirintte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iskemik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nekroz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Nadiren sadece SNİK ile başlayabileceği bildirilmiştir</a:t>
            </a:r>
            <a:r>
              <a:rPr lang="tr-TR" dirty="0" smtClean="0"/>
              <a:t>.</a:t>
            </a:r>
          </a:p>
          <a:p>
            <a:pPr>
              <a:buNone/>
            </a:pPr>
            <a:r>
              <a:rPr lang="tr-TR" dirty="0" smtClean="0"/>
              <a:t>                                                   			   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COGAN SENDROMU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1945 de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Cogan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tarafından tanımlanmıştır.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sfilitik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interstisyel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keratit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Odyovestibuler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semptomlar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Meniere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benzer ama daha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malign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İnterstisyel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keratit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Gözde ağrı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Fotofobi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Lakrimasyon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Sistemik bulgular</a:t>
            </a:r>
          </a:p>
          <a:p>
            <a:pPr lvl="1"/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 da akut alevlenme dönemlerinde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kohlea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vestibuler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labirintte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kontrast tutulumu</a:t>
            </a:r>
          </a:p>
          <a:p>
            <a:pPr lvl="1"/>
            <a:endParaRPr lang="tr-TR" dirty="0" smtClean="0"/>
          </a:p>
          <a:p>
            <a:pPr lvl="2"/>
            <a:endParaRPr lang="tr-TR" dirty="0" smtClean="0"/>
          </a:p>
          <a:p>
            <a:pPr lvl="2"/>
            <a:endParaRPr lang="tr-TR" dirty="0" smtClean="0"/>
          </a:p>
          <a:p>
            <a:pPr lvl="2"/>
            <a:endParaRPr lang="tr-TR" dirty="0" smtClean="0"/>
          </a:p>
          <a:p>
            <a:pPr lvl="1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Picture 4" descr="interstitialkeratitis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500166" y="1857364"/>
            <a:ext cx="5429288" cy="4071966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WEGENER GRANÜLOMATOZİSİ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/>
              <a:t>Sistemik </a:t>
            </a:r>
            <a:r>
              <a:rPr lang="tr-TR" dirty="0" err="1" smtClean="0"/>
              <a:t>vaskülit</a:t>
            </a:r>
            <a:endParaRPr lang="tr-TR" dirty="0" smtClean="0"/>
          </a:p>
          <a:p>
            <a:r>
              <a:rPr lang="tr-TR" dirty="0" smtClean="0"/>
              <a:t>Üst ve alt solunum yollarında ve böbreklerde nekrotik </a:t>
            </a:r>
            <a:r>
              <a:rPr lang="tr-TR" dirty="0" err="1" smtClean="0"/>
              <a:t>granülomatöz</a:t>
            </a:r>
            <a:r>
              <a:rPr lang="tr-TR" dirty="0" smtClean="0"/>
              <a:t> lezyonlar</a:t>
            </a:r>
          </a:p>
          <a:p>
            <a:endParaRPr lang="tr-TR" dirty="0" smtClean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%10 akut veya kronik SNİK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Daha sıklıkla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otitis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mediaya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bağlı iletim tipi işitme kaybı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ANCA pozitifliği %95</a:t>
            </a:r>
          </a:p>
          <a:p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SLE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Eklem,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kalp, böbrek, göz, beyin, SSS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Böbrek ve iç kulak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hedef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Vaskülit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–dolaşan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komleks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Akut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unilateral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Progresif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bilateral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SNİK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Vestibuler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bulgular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%57 hastada düşük frekansları tutan işitme kaybı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BEHÇET HASTALIĞI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Ağız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genital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bölgede ülserler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Üveits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İritis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İşitsel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vestibuler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semptomlar hastalığın herhangi bir dönemde görülebilir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PATOFİZYOLOJİ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TEORİLER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İç kulak damarlarının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vasküliti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Otoantikorlar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Çapraz reaksiyon gösteren antikorlar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1029" descr="E:\hcells\hcpath\images\Nooh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285992"/>
            <a:ext cx="3786214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PATOFİZYOLOJİ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tr-TR" dirty="0" smtClean="0"/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Sitokin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kaynaklı iç kulak hasarı</a:t>
            </a:r>
          </a:p>
          <a:p>
            <a:pPr lvl="2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IL-1A</a:t>
            </a:r>
          </a:p>
          <a:p>
            <a:pPr lvl="2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TNF-alfa</a:t>
            </a:r>
          </a:p>
          <a:p>
            <a:pPr lvl="2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NFkBP65- P50</a:t>
            </a:r>
          </a:p>
          <a:p>
            <a:pPr lvl="2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ıKBa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Adams,2002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PATOFİZYOLOJİ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Çapraz reaksiyonlar: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ve  B lenfositlerin bakteri  ya da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virus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antijeni ile ortak olan doku antijenine karşı antikor oluşturma 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COCH5B2  hedef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8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Boulassel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al, 2001).</a:t>
            </a:r>
          </a:p>
          <a:p>
            <a:pPr lvl="8"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PATOFİZYOLOJİ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İntolerans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Göz gibi iç kulak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sistem açısından ayrıcalıklı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Cerrahi  ya da enfeksiyon gibi nedenlerle iç kulak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salınımı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PATOFİZYOLOJİ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Genetik faktörler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MHC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haplotip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(Dqw2-Dr3-c4Bsf-C4A0-G11: 15-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Bf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:0.4-C2a-HSP70:7.5-TNF)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HLA-DRB1*04, DQA1 03 ve 05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KLİNİK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Hızlı,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progresif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bilateral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NSİK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saatten uzun 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 taraflı 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Asimetrik tutulum da olabilir.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Vestibuler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semptomlar %50 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Kulakta basınç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tinnitus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%30 hastada sistemik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otoimmun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hastalık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Öykü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Fizik muayene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İşitme testleri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vestibuler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testler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Laboratuar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Radyoloji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ÖYKÜ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İşitme kaybı: Haftalar veya aylar boyunca ilerleyen,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bilateral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Fluktuasyon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Lateralite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%79 tek  taraflı başlar, diğer kulak daha sonra tutulur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Asimetrik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Simetrik 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Vestibuler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semptomlar: %50 hastada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Dengesizlik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Ataksi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Hareket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intoleransı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Epizodik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vertigo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Pozisyonel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vertigo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Tinnitus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dolgunluk: %25-50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Sistemik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otoimmun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hastalıklar: %30</a:t>
            </a:r>
          </a:p>
          <a:p>
            <a:pPr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SLE,RA,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.Kolit,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Poliarteritis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nodosa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FİZİK MUAYENE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Sistemik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otoimmun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hastalıklar var ise dış kulak cildi ve orta kulak mukozası ile ilgili değişikler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Vestibuler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disfonksiyona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ait bulgular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Laboratuar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Sedimentasyon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 </a:t>
            </a:r>
          </a:p>
          <a:p>
            <a:pPr lvl="0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Romatoid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faktör </a:t>
            </a:r>
          </a:p>
          <a:p>
            <a:pPr lvl="0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Kompleman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C1q </a:t>
            </a:r>
          </a:p>
          <a:p>
            <a:pPr lvl="0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Smooth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muscle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lvl="0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Tiroid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(TSH, anti-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mikrozomal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antikor) </a:t>
            </a:r>
          </a:p>
          <a:p>
            <a:pPr lvl="0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gliadin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antikor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Çölyak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hastalığı) 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 testleri 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Laboratuar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FTA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Sifiliz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lvl="0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Lyme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titreleri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0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HBA1C  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HIV (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Odituar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nöropati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Nonspesifik</a:t>
            </a:r>
            <a:r>
              <a:rPr lang="tr-TR" dirty="0" smtClean="0"/>
              <a:t> testler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tr-TR" sz="2800" dirty="0" smtClean="0"/>
          </a:p>
          <a:p>
            <a:pPr lvl="1"/>
            <a:endParaRPr lang="tr-TR" sz="2800" dirty="0" smtClean="0"/>
          </a:p>
          <a:p>
            <a:pPr lvl="1"/>
            <a:r>
              <a:rPr lang="tr-TR" sz="2800" dirty="0" smtClean="0"/>
              <a:t>ANA</a:t>
            </a:r>
          </a:p>
          <a:p>
            <a:pPr lvl="1"/>
            <a:r>
              <a:rPr lang="tr-TR" sz="2800" dirty="0" smtClean="0"/>
              <a:t>RF</a:t>
            </a:r>
          </a:p>
          <a:p>
            <a:pPr lvl="1"/>
            <a:r>
              <a:rPr lang="tr-TR" sz="2800" dirty="0" err="1" smtClean="0"/>
              <a:t>Kompleman</a:t>
            </a:r>
            <a:r>
              <a:rPr lang="tr-TR" sz="2800" dirty="0" smtClean="0"/>
              <a:t> düzeyleri (C3, C4) </a:t>
            </a:r>
          </a:p>
          <a:p>
            <a:pPr lvl="1"/>
            <a:r>
              <a:rPr lang="tr-TR" sz="2800" dirty="0" smtClean="0"/>
              <a:t>AFR – ESR, CRP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Antijen spesifik testler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48056" lvl="1" indent="-384048">
              <a:buSzPct val="80000"/>
              <a:buFont typeface="Wingdings 2"/>
              <a:buChar char=""/>
            </a:pP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Migration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inhibition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faktör</a:t>
            </a:r>
          </a:p>
          <a:p>
            <a:pPr marL="448056" lvl="1" indent="-384048">
              <a:buSzPct val="80000"/>
              <a:buFont typeface="Wingdings 2"/>
              <a:buChar char=""/>
            </a:pP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Lymphocyte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transformation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 ( LTT)</a:t>
            </a:r>
          </a:p>
          <a:p>
            <a:pPr marL="448056" lvl="1" indent="-384048">
              <a:buSzPct val="80000"/>
              <a:buFont typeface="Wingdings 2"/>
              <a:buChar char=""/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Western </a:t>
            </a: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blot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marL="448056" lvl="1" indent="-384048">
              <a:buSzPct val="80000"/>
              <a:buNone/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shock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proteinleri</a:t>
            </a:r>
          </a:p>
          <a:p>
            <a:pPr marL="448056" lvl="1" indent="-384048">
              <a:buSzPct val="80000"/>
              <a:buNone/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</a:t>
            </a: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Sensivitesi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 </a:t>
            </a: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spesifisitesi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 </a:t>
            </a:r>
          </a:p>
          <a:p>
            <a:pPr marL="448056" lvl="1" indent="-384048">
              <a:buSzPct val="80000"/>
              <a:buFont typeface="Wingdings 2"/>
              <a:buChar char=""/>
            </a:pPr>
            <a:endParaRPr lang="tr-TR" sz="2800" dirty="0" smtClean="0"/>
          </a:p>
          <a:p>
            <a:pPr marL="448056" lvl="1" indent="-384048">
              <a:buSzPct val="80000"/>
              <a:buFont typeface="Wingdings 2"/>
              <a:buChar char=""/>
            </a:pPr>
            <a:endParaRPr lang="tr-TR" sz="2800" dirty="0" smtClean="0"/>
          </a:p>
          <a:p>
            <a:pPr marL="448056" lvl="1" indent="-384048">
              <a:buSzPct val="80000"/>
              <a:buFont typeface="Wingdings 2"/>
              <a:buChar char=""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Odyolojik</a:t>
            </a:r>
            <a:r>
              <a:rPr lang="tr-TR" dirty="0" smtClean="0"/>
              <a:t> testler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odyometri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Saf-ton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odyometri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Konuşmayı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ayırdetme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Timpanometri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stapedial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refleks</a:t>
            </a:r>
          </a:p>
          <a:p>
            <a:pPr lvl="1"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Kalorik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testler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Medikal tedavi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Kortikosteriodler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prednizon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mg/ kg/ gün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hafta boyunca azaltılarak devam edilmeli</a:t>
            </a:r>
          </a:p>
          <a:p>
            <a:pPr>
              <a:spcBef>
                <a:spcPct val="50000"/>
              </a:spcBef>
            </a:pPr>
            <a:r>
              <a:rPr lang="tr-TR" dirty="0" err="1" smtClean="0">
                <a:solidFill>
                  <a:srgbClr val="7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Odiyometrik</a:t>
            </a:r>
            <a:r>
              <a:rPr lang="tr-TR" dirty="0" smtClean="0">
                <a:solidFill>
                  <a:srgbClr val="7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olarak iyileşmenin varlığında bir hafta içinde </a:t>
            </a:r>
            <a:r>
              <a:rPr lang="tr-TR" dirty="0" err="1" smtClean="0">
                <a:solidFill>
                  <a:srgbClr val="7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kortikoterapi</a:t>
            </a:r>
            <a:r>
              <a:rPr lang="tr-TR" dirty="0" smtClean="0">
                <a:solidFill>
                  <a:srgbClr val="7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azaltılır.</a:t>
            </a:r>
          </a:p>
          <a:p>
            <a:pPr>
              <a:spcBef>
                <a:spcPct val="50000"/>
              </a:spcBef>
            </a:pPr>
            <a:r>
              <a:rPr lang="tr-TR" dirty="0" smtClean="0">
                <a:solidFill>
                  <a:srgbClr val="7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Düzelme veya işitmede stabilizasyon olmazsa 2 hafta daha </a:t>
            </a:r>
            <a:r>
              <a:rPr lang="tr-TR" dirty="0" err="1" smtClean="0">
                <a:solidFill>
                  <a:srgbClr val="7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kortikoterapiye</a:t>
            </a:r>
            <a:r>
              <a:rPr lang="tr-TR" dirty="0" smtClean="0">
                <a:solidFill>
                  <a:srgbClr val="7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devam edilmelidir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tr-TR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Kontrendikasyonları</a:t>
            </a:r>
            <a:endParaRPr lang="tr-TR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Peptik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ülser</a:t>
            </a:r>
          </a:p>
          <a:p>
            <a:pPr lvl="3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</a:t>
            </a:r>
          </a:p>
          <a:p>
            <a:pPr lvl="3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Glukoganoma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Hipertansiyon</a:t>
            </a:r>
          </a:p>
          <a:p>
            <a:pPr lvl="3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Tbc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öyküsü</a:t>
            </a:r>
          </a:p>
          <a:p>
            <a:pPr lvl="3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Kortikosteroidler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 hasta aynı yanıtı vermemekte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Eşiklerde düzelme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Diskriminasyon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skorlarında artma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Fluktuasyon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devam 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1">
              <a:buNone/>
            </a:pPr>
            <a:endParaRPr lang="tr-TR" dirty="0" smtClean="0"/>
          </a:p>
          <a:p>
            <a:pPr lvl="1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Kortikosteroidler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60 oranında etkili</a:t>
            </a:r>
          </a:p>
          <a:p>
            <a:r>
              <a:rPr lang="tr-TR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Odyolojik</a:t>
            </a:r>
            <a:r>
              <a:rPr lang="tr-TR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iyileşme kriterleri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 frekansta eşiklerde 15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dB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düzelme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Birbirini izleyen 2 frekansta 10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dBlik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düzelme</a:t>
            </a:r>
          </a:p>
          <a:p>
            <a:pPr lvl="1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Diskriminasyon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skorlarında anlamlı düzelme</a:t>
            </a:r>
          </a:p>
          <a:p>
            <a:pPr lvl="3"/>
            <a:endParaRPr lang="tr-TR" i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/>
            <a:r>
              <a:rPr lang="tr-TR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Kortikoterapiye</a:t>
            </a:r>
            <a:r>
              <a:rPr lang="tr-TR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anlamlı yanıt olarak kabul edilmektedir.</a:t>
            </a:r>
            <a:endParaRPr lang="tr-TR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sz="2800" dirty="0" smtClean="0">
                <a:solidFill>
                  <a:srgbClr val="FFFFFF"/>
                </a:solidFill>
                <a:latin typeface="Comic Sans MS" pitchFamily="66" charset="0"/>
              </a:rPr>
              <a:t>ki genellikle bir aylık tedavi ile sağlanır % 60</a:t>
            </a:r>
          </a:p>
          <a:p>
            <a:r>
              <a:rPr lang="tr-TR" sz="2800" dirty="0" smtClean="0">
                <a:solidFill>
                  <a:srgbClr val="FFFFFF"/>
                </a:solidFill>
                <a:latin typeface="Comic Sans MS" pitchFamily="66" charset="0"/>
              </a:rPr>
              <a:t>eklenen etki genellikle bir aylık tedavi ile sağlanır % 60</a:t>
            </a:r>
          </a:p>
          <a:p>
            <a:endParaRPr lang="tr-TR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1285852" y="642918"/>
          <a:ext cx="6096000" cy="857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857256">
                <a:tc>
                  <a:txBody>
                    <a:bodyPr/>
                    <a:lstStyle/>
                    <a:p>
                      <a:r>
                        <a:rPr lang="tr-TR" dirty="0" smtClean="0"/>
                        <a:t>Beklenen</a:t>
                      </a:r>
                      <a:r>
                        <a:rPr lang="tr-TR" baseline="0" dirty="0" smtClean="0"/>
                        <a:t> etki genelde 1 aylık tedavi ile sağlanır  %60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0" y="1928802"/>
          <a:ext cx="4000496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496"/>
              </a:tblGrid>
              <a:tr h="1320164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Dozun azaltılması</a:t>
                      </a:r>
                    </a:p>
                    <a:p>
                      <a:endParaRPr lang="tr-TR" dirty="0" smtClean="0"/>
                    </a:p>
                    <a:p>
                      <a:r>
                        <a:rPr lang="tr-TR" dirty="0" smtClean="0"/>
                        <a:t>Birkaç hafta içinde doz azaltılarak</a:t>
                      </a:r>
                    </a:p>
                    <a:p>
                      <a:r>
                        <a:rPr lang="tr-TR" dirty="0" smtClean="0"/>
                        <a:t>20-30 mg/ gün </a:t>
                      </a:r>
                    </a:p>
                    <a:p>
                      <a:r>
                        <a:rPr lang="tr-TR" dirty="0" smtClean="0"/>
                        <a:t>Gün aşırı verilecek şekilde idame dozu sağlanır (3-6 ay)</a:t>
                      </a:r>
                    </a:p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5 Tablo"/>
          <p:cNvGraphicFramePr>
            <a:graphicFrameLocks noGrp="1"/>
          </p:cNvGraphicFramePr>
          <p:nvPr/>
        </p:nvGraphicFramePr>
        <p:xfrm>
          <a:off x="5929322" y="1857364"/>
          <a:ext cx="2428892" cy="2071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8892"/>
              </a:tblGrid>
              <a:tr h="2071702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Tekrarlama olursa</a:t>
                      </a:r>
                    </a:p>
                    <a:p>
                      <a:endParaRPr lang="tr-TR" dirty="0" smtClean="0"/>
                    </a:p>
                    <a:p>
                      <a:r>
                        <a:rPr lang="tr-TR" dirty="0" smtClean="0"/>
                        <a:t>Tekrar</a:t>
                      </a:r>
                      <a:r>
                        <a:rPr lang="tr-TR" baseline="0" dirty="0" smtClean="0"/>
                        <a:t>  yüksek doza yükseltilir </a:t>
                      </a:r>
                    </a:p>
                    <a:p>
                      <a:r>
                        <a:rPr lang="tr-TR" baseline="0" dirty="0" smtClean="0"/>
                        <a:t>Sonra idame doza geçilir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6 Sağ Ok"/>
          <p:cNvSpPr/>
          <p:nvPr/>
        </p:nvSpPr>
        <p:spPr>
          <a:xfrm>
            <a:off x="4500562" y="30718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Aşağı Ok"/>
          <p:cNvSpPr/>
          <p:nvPr/>
        </p:nvSpPr>
        <p:spPr>
          <a:xfrm>
            <a:off x="7000892" y="421481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9" name="8 Tablo"/>
          <p:cNvGraphicFramePr>
            <a:graphicFrameLocks noGrp="1"/>
          </p:cNvGraphicFramePr>
          <p:nvPr/>
        </p:nvGraphicFramePr>
        <p:xfrm>
          <a:off x="5286380" y="5286388"/>
          <a:ext cx="3548066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8066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Tekrarlama olursa</a:t>
                      </a:r>
                    </a:p>
                    <a:p>
                      <a:endParaRPr lang="tr-TR" dirty="0" smtClean="0"/>
                    </a:p>
                    <a:p>
                      <a:r>
                        <a:rPr lang="tr-TR" dirty="0" err="1" smtClean="0"/>
                        <a:t>Romatoloji</a:t>
                      </a:r>
                      <a:r>
                        <a:rPr lang="tr-TR" dirty="0" smtClean="0"/>
                        <a:t> veya hematoloji konsültasyonu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9 Sol Ok"/>
          <p:cNvSpPr/>
          <p:nvPr/>
        </p:nvSpPr>
        <p:spPr>
          <a:xfrm>
            <a:off x="3286116" y="5500702"/>
            <a:ext cx="1571636" cy="6429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11" name="10 Tablo"/>
          <p:cNvGraphicFramePr>
            <a:graphicFrameLocks noGrp="1"/>
          </p:cNvGraphicFramePr>
          <p:nvPr/>
        </p:nvGraphicFramePr>
        <p:xfrm>
          <a:off x="0" y="5214950"/>
          <a:ext cx="2857488" cy="1143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488"/>
              </a:tblGrid>
              <a:tr h="1143008">
                <a:tc>
                  <a:txBody>
                    <a:bodyPr/>
                    <a:lstStyle/>
                    <a:p>
                      <a:r>
                        <a:rPr lang="tr-TR" dirty="0" err="1" smtClean="0">
                          <a:solidFill>
                            <a:srgbClr val="FFC000"/>
                          </a:solidFill>
                        </a:rPr>
                        <a:t>Sitotoksik</a:t>
                      </a:r>
                      <a:r>
                        <a:rPr lang="tr-TR" dirty="0" smtClean="0">
                          <a:solidFill>
                            <a:srgbClr val="FFC000"/>
                          </a:solidFill>
                        </a:rPr>
                        <a:t> tedavi</a:t>
                      </a:r>
                    </a:p>
                    <a:p>
                      <a:r>
                        <a:rPr lang="tr-TR" dirty="0" smtClean="0">
                          <a:solidFill>
                            <a:srgbClr val="FFC000"/>
                          </a:solidFill>
                        </a:rPr>
                        <a:t>      </a:t>
                      </a:r>
                      <a:r>
                        <a:rPr lang="tr-TR" dirty="0" err="1" smtClean="0">
                          <a:solidFill>
                            <a:srgbClr val="FFC000"/>
                          </a:solidFill>
                        </a:rPr>
                        <a:t>Metotreksat</a:t>
                      </a:r>
                      <a:r>
                        <a:rPr lang="tr-TR" baseline="0" dirty="0" smtClean="0">
                          <a:solidFill>
                            <a:srgbClr val="FFC000"/>
                          </a:solidFill>
                        </a:rPr>
                        <a:t> </a:t>
                      </a:r>
                    </a:p>
                    <a:p>
                      <a:r>
                        <a:rPr lang="tr-TR" baseline="0" dirty="0" smtClean="0">
                          <a:solidFill>
                            <a:srgbClr val="FFC000"/>
                          </a:solidFill>
                        </a:rPr>
                        <a:t>      </a:t>
                      </a:r>
                      <a:r>
                        <a:rPr lang="tr-TR" baseline="0" dirty="0" err="1" smtClean="0">
                          <a:solidFill>
                            <a:srgbClr val="FFC000"/>
                          </a:solidFill>
                        </a:rPr>
                        <a:t>Siklofosfamid</a:t>
                      </a:r>
                      <a:endParaRPr lang="tr-TR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Medikal tedavi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28596" y="1857396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Sitotoksik</a:t>
            </a:r>
            <a:r>
              <a:rPr lang="tr-TR" dirty="0" smtClean="0"/>
              <a:t> ajanlar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Siklofosfamid</a:t>
            </a:r>
            <a:r>
              <a:rPr lang="tr-TR" dirty="0" smtClean="0"/>
              <a:t> </a:t>
            </a:r>
          </a:p>
          <a:p>
            <a:pPr lvl="1"/>
            <a:r>
              <a:rPr lang="tr-TR" dirty="0" err="1" smtClean="0"/>
              <a:t>Myelosupresyon</a:t>
            </a:r>
            <a:endParaRPr lang="tr-TR" dirty="0" smtClean="0"/>
          </a:p>
          <a:p>
            <a:pPr lvl="1"/>
            <a:r>
              <a:rPr lang="tr-TR" dirty="0" err="1" smtClean="0"/>
              <a:t>Hemorajik</a:t>
            </a:r>
            <a:r>
              <a:rPr lang="tr-TR" dirty="0" smtClean="0"/>
              <a:t> sistit</a:t>
            </a:r>
          </a:p>
          <a:p>
            <a:pPr lvl="1"/>
            <a:r>
              <a:rPr lang="tr-TR" dirty="0" err="1" smtClean="0"/>
              <a:t>İnfertilite</a:t>
            </a:r>
            <a:endParaRPr lang="tr-TR" dirty="0" smtClean="0"/>
          </a:p>
          <a:p>
            <a:pPr lvl="1"/>
            <a:r>
              <a:rPr lang="tr-TR" dirty="0" err="1" smtClean="0"/>
              <a:t>Malignite</a:t>
            </a:r>
            <a:r>
              <a:rPr lang="tr-TR" dirty="0" smtClean="0"/>
              <a:t> riskinde artma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Sitotoksik</a:t>
            </a:r>
            <a:r>
              <a:rPr lang="tr-TR" dirty="0" smtClean="0"/>
              <a:t> tedavi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METOTREKSAT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Düşük doz MTX</a:t>
            </a:r>
          </a:p>
          <a:p>
            <a:pPr lvl="2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Speech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diskriminasyonları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artırmakta</a:t>
            </a:r>
          </a:p>
          <a:p>
            <a:pPr lvl="2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önemli gelişme sağlamamakta</a:t>
            </a:r>
          </a:p>
          <a:p>
            <a:pPr lvl="5">
              <a:buNone/>
            </a:pP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Harris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 ark. 1998-2001 yılları arasında hızlı ilerleyici,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bilateral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nsik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olan 67  hastada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randomize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kontrollü, çift –kör çalışmada yüksek doz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steroidle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MTX ya da kontrol grubu arasında belirgin bir fark görememişlerdir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Sitotoksik</a:t>
            </a:r>
            <a:r>
              <a:rPr lang="tr-TR" dirty="0" smtClean="0"/>
              <a:t> </a:t>
            </a:r>
            <a:r>
              <a:rPr lang="tr-TR" dirty="0" err="1" smtClean="0"/>
              <a:t>tedavİ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ETANERCEPT</a:t>
            </a:r>
          </a:p>
          <a:p>
            <a:pPr lvl="1"/>
            <a:r>
              <a:rPr lang="tr-TR" dirty="0" smtClean="0"/>
              <a:t>TNF-alfa inhibitörü</a:t>
            </a:r>
          </a:p>
          <a:p>
            <a:pPr lvl="1"/>
            <a:r>
              <a:rPr lang="tr-TR" dirty="0" smtClean="0"/>
              <a:t>Haftada 2 kere </a:t>
            </a:r>
            <a:r>
              <a:rPr lang="tr-TR" dirty="0" err="1" smtClean="0"/>
              <a:t>subkutan</a:t>
            </a:r>
            <a:r>
              <a:rPr lang="tr-TR" dirty="0" smtClean="0"/>
              <a:t> olarak 25 mg</a:t>
            </a:r>
          </a:p>
          <a:p>
            <a:pPr lvl="1"/>
            <a:r>
              <a:rPr lang="tr-TR" dirty="0" smtClean="0"/>
              <a:t>Diğer ilaçlarla arada fark saptanmamış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Sismanis</a:t>
            </a:r>
            <a:r>
              <a:rPr lang="tr-TR" dirty="0" smtClean="0"/>
              <a:t> (1997)- MTX</a:t>
            </a:r>
            <a:endParaRPr lang="en-US" sz="28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69.6%</a:t>
            </a:r>
            <a:r>
              <a:rPr lang="tr-TR" sz="2400" dirty="0" smtClean="0"/>
              <a:t> işitmede düzelme</a:t>
            </a: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80% </a:t>
            </a:r>
            <a:r>
              <a:rPr lang="tr-TR" sz="2400" dirty="0" err="1" smtClean="0"/>
              <a:t>vestibuler</a:t>
            </a: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Matteson (2001) – </a:t>
            </a:r>
            <a:r>
              <a:rPr lang="tr-TR" sz="2800" dirty="0" err="1" smtClean="0"/>
              <a:t>Prednizon</a:t>
            </a:r>
            <a:endParaRPr lang="en-US" sz="28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72% </a:t>
            </a:r>
            <a:r>
              <a:rPr lang="tr-TR" sz="2400" dirty="0" smtClean="0"/>
              <a:t>işitmede düzelme</a:t>
            </a: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err="1" smtClean="0"/>
              <a:t>Moscicki</a:t>
            </a:r>
            <a:r>
              <a:rPr lang="en-US" sz="2800" dirty="0" smtClean="0"/>
              <a:t> (1994) – </a:t>
            </a:r>
            <a:r>
              <a:rPr lang="tr-TR" sz="2800" dirty="0" err="1" smtClean="0"/>
              <a:t>P</a:t>
            </a:r>
            <a:r>
              <a:rPr lang="en-US" sz="2800" dirty="0" err="1" smtClean="0"/>
              <a:t>redni</a:t>
            </a:r>
            <a:r>
              <a:rPr lang="tr-TR" sz="2800" dirty="0" smtClean="0"/>
              <a:t>z</a:t>
            </a:r>
            <a:r>
              <a:rPr lang="en-US" sz="2800" dirty="0" smtClean="0"/>
              <a:t>on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75% </a:t>
            </a:r>
            <a:r>
              <a:rPr lang="tr-TR" sz="2400" dirty="0" smtClean="0"/>
              <a:t>işitmede düzelme</a:t>
            </a:r>
            <a:endParaRPr lang="en-US" sz="2400" dirty="0" smtClean="0"/>
          </a:p>
          <a:p>
            <a:pPr lvl="1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Harris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(2003)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57% 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işitmede düzelme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prednizon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90000"/>
              </a:lnSpc>
            </a:pP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MTX –kontrol grubu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Lasak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(2001)</a:t>
            </a:r>
          </a:p>
          <a:p>
            <a:pPr lvl="1">
              <a:lnSpc>
                <a:spcPct val="90000"/>
              </a:lnSpc>
            </a:pP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Predni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zon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pure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tone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etkisi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90000"/>
              </a:lnSpc>
              <a:buNone/>
            </a:pPr>
            <a:endParaRPr lang="tr-T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90000"/>
              </a:lnSpc>
            </a:pP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Sitotoksik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ajanlar-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speech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rimina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syon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>
              <a:lnSpc>
                <a:spcPct val="90000"/>
              </a:lnSpc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78358" indent="-514350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Otoimmün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iç kulak hastalığı sistemik veya lokalize bir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otolojik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hastalık olarak meydana gelebilir.</a:t>
            </a:r>
          </a:p>
          <a:p>
            <a:pPr marL="578358" indent="-514350"/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8358" indent="-514350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İşitme kaybı herhangi bir yaşta,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bilateral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veya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unilateral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ani başlangıçlı,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fluktuan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veya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progresif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baş dönmesi birlikte veya olmaksızın başlayabilir.</a:t>
            </a:r>
          </a:p>
          <a:p>
            <a:pPr marL="578358" indent="-514350"/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8358" indent="-514350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Otoimmun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iç kulak hastalığının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patogenezi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muhtemelen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multifaktöriyel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sellüler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ve 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humoral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dır.</a:t>
            </a:r>
            <a:b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Plazmaferez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Hasta kanındaki tüm antikor, antijen,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kompleksleri temizlemeye yarar.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Albumin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  SF ile sıvı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replasmanı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sağlanır.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Pahalı olması dezavantajıdır.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İntratimpanik</a:t>
            </a:r>
            <a:r>
              <a:rPr lang="tr-TR" dirty="0" smtClean="0"/>
              <a:t> tedavi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Sistemik uygulamaya göre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Daha yüksek konsantrasyon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Daha az sistemik yan etki</a:t>
            </a:r>
          </a:p>
          <a:p>
            <a:pPr lvl="1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 labirent bariyerinden etkilenmemesi</a:t>
            </a:r>
          </a:p>
          <a:p>
            <a:pPr lvl="1"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</a:p>
          <a:p>
            <a:pPr lvl="6"/>
            <a:r>
              <a:rPr lang="tr-TR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İnvaziv</a:t>
            </a:r>
            <a:r>
              <a:rPr lang="tr-TR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girişim</a:t>
            </a:r>
          </a:p>
          <a:p>
            <a:pPr lvl="6"/>
            <a:r>
              <a:rPr lang="tr-TR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Sistemik -kemik iliği yanıtı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8358" indent="-514350" algn="just"/>
            <a:endParaRPr lang="tr-TR" dirty="0" smtClean="0"/>
          </a:p>
          <a:p>
            <a:pPr marL="578358" indent="-514350" algn="just"/>
            <a:r>
              <a:rPr lang="tr-TR" dirty="0" smtClean="0"/>
              <a:t> 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Çok sayıda farklı hassasiyet ve özgüllükte test vardır.</a:t>
            </a:r>
          </a:p>
          <a:p>
            <a:pPr marL="578358" indent="-514350" algn="just"/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8358" indent="-514350" algn="just"/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Temel tedavisi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steroidlerdir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bununla birlikte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sitotoksik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ilaçlar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steroide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cevap yoksa tavsiye edilir. Bazı hastalarda agresif tedaviye rağmen ilerleyici işitme kaybı gelişebilir.</a:t>
            </a:r>
          </a:p>
          <a:p>
            <a:pPr marL="578358" indent="-514350" algn="just"/>
            <a:endParaRPr lang="tr-TR" dirty="0" smtClean="0"/>
          </a:p>
          <a:p>
            <a:pPr marL="578358" indent="-514350" algn="just">
              <a:buNone/>
            </a:pPr>
            <a:endParaRPr lang="tr-TR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Teşekkürler……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 number of syndromes with overlapping</a:t>
            </a:r>
          </a:p>
          <a:p>
            <a:r>
              <a:rPr lang="en-US" dirty="0" smtClean="0"/>
              <a:t>and sometime only slightly differing clinical features</a:t>
            </a:r>
          </a:p>
          <a:p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classification</a:t>
            </a:r>
            <a:r>
              <a:rPr lang="tr-TR" dirty="0" smtClean="0"/>
              <a:t>/ </a:t>
            </a:r>
            <a:r>
              <a:rPr lang="tr-TR" dirty="0" err="1" smtClean="0"/>
              <a:t>diagnostic</a:t>
            </a:r>
            <a:r>
              <a:rPr lang="tr-TR" dirty="0" smtClean="0"/>
              <a:t> </a:t>
            </a:r>
            <a:r>
              <a:rPr lang="tr-TR" dirty="0" err="1" smtClean="0"/>
              <a:t>criteria</a:t>
            </a:r>
            <a:r>
              <a:rPr lang="tr-TR" dirty="0" smtClean="0"/>
              <a:t> </a:t>
            </a:r>
            <a:r>
              <a:rPr lang="tr-TR" dirty="0" err="1" smtClean="0"/>
              <a:t>causing</a:t>
            </a:r>
            <a:endParaRPr lang="tr-TR" dirty="0" smtClean="0"/>
          </a:p>
          <a:p>
            <a:r>
              <a:rPr lang="en-US" dirty="0" err="1" smtClean="0"/>
              <a:t>sensorineural</a:t>
            </a:r>
            <a:r>
              <a:rPr lang="en-US" dirty="0" smtClean="0"/>
              <a:t> hearing loss and vestibular symptoms have</a:t>
            </a:r>
          </a:p>
          <a:p>
            <a:r>
              <a:rPr lang="en-US" dirty="0" smtClean="0"/>
              <a:t>been described, </a:t>
            </a:r>
            <a:r>
              <a:rPr lang="en-US" i="1" dirty="0" err="1" smtClean="0"/>
              <a:t>eg</a:t>
            </a:r>
            <a:r>
              <a:rPr lang="en-US" i="1" dirty="0" smtClean="0"/>
              <a:t>, immune-mediated </a:t>
            </a:r>
            <a:r>
              <a:rPr lang="en-US" i="1" dirty="0" err="1" smtClean="0"/>
              <a:t>cochleovestibular</a:t>
            </a:r>
            <a:endParaRPr lang="en-US" i="1" dirty="0" smtClean="0"/>
          </a:p>
          <a:p>
            <a:r>
              <a:rPr lang="tr-TR" dirty="0" err="1" smtClean="0"/>
              <a:t>disorders</a:t>
            </a:r>
            <a:r>
              <a:rPr lang="tr-TR" dirty="0" smtClean="0"/>
              <a:t> (IMCVD) [1], </a:t>
            </a:r>
            <a:r>
              <a:rPr lang="tr-TR" dirty="0" err="1" smtClean="0"/>
              <a:t>autoimmune</a:t>
            </a:r>
            <a:r>
              <a:rPr lang="tr-TR" dirty="0" smtClean="0"/>
              <a:t> </a:t>
            </a:r>
            <a:r>
              <a:rPr lang="tr-TR" dirty="0" err="1" smtClean="0"/>
              <a:t>sensorineural</a:t>
            </a:r>
            <a:endParaRPr lang="tr-TR" dirty="0" smtClean="0"/>
          </a:p>
          <a:p>
            <a:r>
              <a:rPr lang="en-US" dirty="0" smtClean="0"/>
              <a:t>hearing loss [2], immune-mediated inner ear disease</a:t>
            </a:r>
          </a:p>
          <a:p>
            <a:r>
              <a:rPr lang="en-US" dirty="0" smtClean="0"/>
              <a:t>(IMIED) [3••], autoimmune inner ear disease (AIED)</a:t>
            </a:r>
          </a:p>
          <a:p>
            <a:r>
              <a:rPr lang="tr-TR" dirty="0" smtClean="0"/>
              <a:t>[4] </a:t>
            </a:r>
            <a:r>
              <a:rPr lang="tr-TR" dirty="0" err="1" smtClean="0"/>
              <a:t>idiopathic</a:t>
            </a:r>
            <a:r>
              <a:rPr lang="tr-TR" dirty="0" smtClean="0"/>
              <a:t> </a:t>
            </a:r>
            <a:r>
              <a:rPr lang="tr-TR" dirty="0" err="1" smtClean="0"/>
              <a:t>rapidly</a:t>
            </a:r>
            <a:r>
              <a:rPr lang="tr-TR" dirty="0" smtClean="0"/>
              <a:t> </a:t>
            </a:r>
            <a:r>
              <a:rPr lang="tr-TR" dirty="0" err="1" smtClean="0"/>
              <a:t>progressing</a:t>
            </a:r>
            <a:r>
              <a:rPr lang="tr-TR" dirty="0" smtClean="0"/>
              <a:t> </a:t>
            </a:r>
            <a:r>
              <a:rPr lang="tr-TR" dirty="0" err="1" smtClean="0"/>
              <a:t>bilateral</a:t>
            </a:r>
            <a:r>
              <a:rPr lang="tr-TR" dirty="0" smtClean="0"/>
              <a:t> </a:t>
            </a:r>
            <a:r>
              <a:rPr lang="tr-TR" dirty="0" err="1" smtClean="0"/>
              <a:t>sensorineural</a:t>
            </a:r>
            <a:endParaRPr lang="tr-TR" dirty="0" smtClean="0"/>
          </a:p>
          <a:p>
            <a:r>
              <a:rPr lang="en-US" dirty="0" smtClean="0"/>
              <a:t>hearing loss (IPBSNHL) [5], sudden </a:t>
            </a:r>
            <a:r>
              <a:rPr lang="en-US" dirty="0" err="1" smtClean="0"/>
              <a:t>sensorineural</a:t>
            </a:r>
            <a:endParaRPr lang="en-US" dirty="0" smtClean="0"/>
          </a:p>
          <a:p>
            <a:r>
              <a:rPr lang="en-US" dirty="0" smtClean="0"/>
              <a:t>hearing loss [5], and bilateral immune-mediated</a:t>
            </a:r>
          </a:p>
          <a:p>
            <a:r>
              <a:rPr lang="tr-TR" dirty="0" err="1" smtClean="0"/>
              <a:t>Meniere</a:t>
            </a:r>
            <a:r>
              <a:rPr lang="tr-TR" dirty="0" smtClean="0"/>
              <a:t> </a:t>
            </a:r>
            <a:r>
              <a:rPr lang="tr-TR" dirty="0" err="1" smtClean="0"/>
              <a:t>disease</a:t>
            </a:r>
            <a:r>
              <a:rPr lang="tr-TR" dirty="0" smtClean="0"/>
              <a:t> [6••].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1398</TotalTime>
  <Words>1419</Words>
  <Application>Microsoft Office PowerPoint</Application>
  <PresentationFormat>Ekran Gösterisi (4:3)</PresentationFormat>
  <Paragraphs>398</Paragraphs>
  <Slides>50</Slides>
  <Notes>50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50</vt:i4>
      </vt:variant>
    </vt:vector>
  </HeadingPairs>
  <TitlesOfParts>
    <vt:vector size="51" baseType="lpstr">
      <vt:lpstr>Akış</vt:lpstr>
      <vt:lpstr>OTOİMMUN İÇ KULAK HASTALIĞI</vt:lpstr>
      <vt:lpstr>OTOİMMUNİTE</vt:lpstr>
      <vt:lpstr>Slayt 3</vt:lpstr>
      <vt:lpstr>İÇ KULAKTA İMMUNİTE</vt:lpstr>
      <vt:lpstr>İÇ KULAKTA İMMUNİTE</vt:lpstr>
      <vt:lpstr>ENDOLENFATİK KESE</vt:lpstr>
      <vt:lpstr>ENDOLENFATİK KESE</vt:lpstr>
      <vt:lpstr>ENDOLENFATİK KESEDE İMMUN YANIT</vt:lpstr>
      <vt:lpstr> İMMUN YANIT</vt:lpstr>
      <vt:lpstr>Slayt 10</vt:lpstr>
      <vt:lpstr>Slayt 11</vt:lpstr>
      <vt:lpstr>Organ-spesifik Otoimmun İç Kulak Hastalığı</vt:lpstr>
      <vt:lpstr>SEKONDER OTOİMMUN İÇ KULAK HASTALIĞI</vt:lpstr>
      <vt:lpstr>Poliarteritis nodoza (PAN) </vt:lpstr>
      <vt:lpstr>COGAN SENDROMU</vt:lpstr>
      <vt:lpstr>Slayt 16</vt:lpstr>
      <vt:lpstr>WEGENER GRANÜLOMATOZİSİ</vt:lpstr>
      <vt:lpstr>SLE</vt:lpstr>
      <vt:lpstr>BEHÇET HASTALIĞI</vt:lpstr>
      <vt:lpstr>PATOFİZYOLOJİ</vt:lpstr>
      <vt:lpstr>PATOFİZYOLOJİ</vt:lpstr>
      <vt:lpstr>PATOFİZYOLOJİ</vt:lpstr>
      <vt:lpstr>PATOFİZYOLOJİ</vt:lpstr>
      <vt:lpstr>PATOFİZYOLOJİ</vt:lpstr>
      <vt:lpstr>KLİNİK</vt:lpstr>
      <vt:lpstr>Tanı</vt:lpstr>
      <vt:lpstr>ÖYKÜ</vt:lpstr>
      <vt:lpstr>TANI</vt:lpstr>
      <vt:lpstr>FİZİK MUAYENE</vt:lpstr>
      <vt:lpstr>Laboratuar</vt:lpstr>
      <vt:lpstr>Laboratuar</vt:lpstr>
      <vt:lpstr>Nonspesifik testler</vt:lpstr>
      <vt:lpstr>Antijen spesifik testler</vt:lpstr>
      <vt:lpstr>Odyolojik testler</vt:lpstr>
      <vt:lpstr>Medikal tedavi</vt:lpstr>
      <vt:lpstr>Kortikosteroidler</vt:lpstr>
      <vt:lpstr>Kortikosteroidler </vt:lpstr>
      <vt:lpstr>Slayt 38</vt:lpstr>
      <vt:lpstr>Medikal tedavi</vt:lpstr>
      <vt:lpstr>Sitotoksik ajanlar</vt:lpstr>
      <vt:lpstr>Sitotoksik tedavi</vt:lpstr>
      <vt:lpstr>Sitotoksik tedavİ</vt:lpstr>
      <vt:lpstr>Slayt 43</vt:lpstr>
      <vt:lpstr>  </vt:lpstr>
      <vt:lpstr>Slayt 45</vt:lpstr>
      <vt:lpstr>Plazmaferez</vt:lpstr>
      <vt:lpstr>İntratimpanik tedavi</vt:lpstr>
      <vt:lpstr>Slayt 48</vt:lpstr>
      <vt:lpstr>Slayt 49</vt:lpstr>
      <vt:lpstr>Slayt 50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OTOİMMUN İÇ KULAK HASTALIĞI</dc:title>
  <dc:creator>aycan</dc:creator>
  <cp:lastModifiedBy>aycan</cp:lastModifiedBy>
  <cp:revision>44</cp:revision>
  <dcterms:created xsi:type="dcterms:W3CDTF">2008-09-13T18:15:37Z</dcterms:created>
  <dcterms:modified xsi:type="dcterms:W3CDTF">2008-11-21T07:08:30Z</dcterms:modified>
</cp:coreProperties>
</file>