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4"/>
  </p:notesMasterIdLst>
  <p:handoutMasterIdLst>
    <p:handoutMasterId r:id="rId65"/>
  </p:handoutMasterIdLst>
  <p:sldIdLst>
    <p:sldId id="256" r:id="rId2"/>
    <p:sldId id="306" r:id="rId3"/>
    <p:sldId id="325" r:id="rId4"/>
    <p:sldId id="323" r:id="rId5"/>
    <p:sldId id="307" r:id="rId6"/>
    <p:sldId id="326" r:id="rId7"/>
    <p:sldId id="262" r:id="rId8"/>
    <p:sldId id="263" r:id="rId9"/>
    <p:sldId id="264" r:id="rId10"/>
    <p:sldId id="349" r:id="rId11"/>
    <p:sldId id="267" r:id="rId12"/>
    <p:sldId id="343" r:id="rId13"/>
    <p:sldId id="342" r:id="rId14"/>
    <p:sldId id="265" r:id="rId15"/>
    <p:sldId id="268" r:id="rId16"/>
    <p:sldId id="266" r:id="rId17"/>
    <p:sldId id="344" r:id="rId18"/>
    <p:sldId id="269" r:id="rId19"/>
    <p:sldId id="336" r:id="rId20"/>
    <p:sldId id="270" r:id="rId21"/>
    <p:sldId id="271" r:id="rId22"/>
    <p:sldId id="345" r:id="rId23"/>
    <p:sldId id="278" r:id="rId24"/>
    <p:sldId id="339" r:id="rId25"/>
    <p:sldId id="362" r:id="rId26"/>
    <p:sldId id="363" r:id="rId27"/>
    <p:sldId id="277" r:id="rId28"/>
    <p:sldId id="327" r:id="rId29"/>
    <p:sldId id="328" r:id="rId30"/>
    <p:sldId id="281" r:id="rId31"/>
    <p:sldId id="364" r:id="rId32"/>
    <p:sldId id="365" r:id="rId33"/>
    <p:sldId id="329" r:id="rId34"/>
    <p:sldId id="335" r:id="rId35"/>
    <p:sldId id="331" r:id="rId36"/>
    <p:sldId id="347" r:id="rId37"/>
    <p:sldId id="356" r:id="rId38"/>
    <p:sldId id="357" r:id="rId39"/>
    <p:sldId id="358" r:id="rId40"/>
    <p:sldId id="291" r:id="rId41"/>
    <p:sldId id="290" r:id="rId42"/>
    <p:sldId id="315" r:id="rId43"/>
    <p:sldId id="337" r:id="rId44"/>
    <p:sldId id="316" r:id="rId45"/>
    <p:sldId id="289" r:id="rId46"/>
    <p:sldId id="346" r:id="rId47"/>
    <p:sldId id="317" r:id="rId48"/>
    <p:sldId id="288" r:id="rId49"/>
    <p:sldId id="318" r:id="rId50"/>
    <p:sldId id="319" r:id="rId51"/>
    <p:sldId id="348" r:id="rId52"/>
    <p:sldId id="296" r:id="rId53"/>
    <p:sldId id="321" r:id="rId54"/>
    <p:sldId id="297" r:id="rId55"/>
    <p:sldId id="366" r:id="rId56"/>
    <p:sldId id="298" r:id="rId57"/>
    <p:sldId id="367" r:id="rId58"/>
    <p:sldId id="332" r:id="rId59"/>
    <p:sldId id="302" r:id="rId60"/>
    <p:sldId id="352" r:id="rId61"/>
    <p:sldId id="351" r:id="rId62"/>
    <p:sldId id="334" r:id="rId6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2" d="100"/>
          <a:sy n="92" d="100"/>
        </p:scale>
        <p:origin x="-1860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1370B4-9588-40C7-A736-83F21CAF67DF}" type="datetimeFigureOut">
              <a:rPr lang="tr-TR" smtClean="0"/>
              <a:pPr/>
              <a:t>24.10.2008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22751-5BE9-426F-8D53-231F6A088F6F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42E07-F68C-4138-9E3F-52DB6C790DEF}" type="datetimeFigureOut">
              <a:rPr lang="tr-TR" smtClean="0"/>
              <a:pPr/>
              <a:t>24.10.2008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5F9DB-32A2-47CA-BF80-9E03E6BD0D4D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5F9DB-32A2-47CA-BF80-9E03E6BD0D4D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5F9DB-32A2-47CA-BF80-9E03E6BD0D4D}" type="slidenum">
              <a:rPr lang="tr-TR" smtClean="0"/>
              <a:pPr/>
              <a:t>37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F3F5C0-5885-4899-9551-BA8A03D75547}" type="slidenum">
              <a:rPr lang="en-US"/>
              <a:pPr/>
              <a:t>58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304800" indent="-304800"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93D38D-FB81-42EC-88BF-D933355FF392}" type="slidenum">
              <a:rPr lang="en-US"/>
              <a:pPr/>
              <a:t>62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İkizkenar Üçgen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377BFD2-9FA6-42B2-BA7C-D39A85F993DF}" type="datetimeFigureOut">
              <a:rPr lang="tr-TR" smtClean="0"/>
              <a:pPr/>
              <a:t>24.10.2008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C0839B99-C90C-4D6B-A905-4694E247DD5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377BFD2-9FA6-42B2-BA7C-D39A85F993DF}" type="datetimeFigureOut">
              <a:rPr lang="tr-TR" smtClean="0"/>
              <a:pPr/>
              <a:t>24.10.2008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9B99-C90C-4D6B-A905-4694E247DD5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 Üçgen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İkizkenar Üçgen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377BFD2-9FA6-42B2-BA7C-D39A85F993DF}" type="datetimeFigureOut">
              <a:rPr lang="tr-TR" smtClean="0"/>
              <a:pPr/>
              <a:t>24.10.2008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C0839B99-C90C-4D6B-A905-4694E247DD50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10 Düz Bağlayıcı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Düz Bağlayıcı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377BFD2-9FA6-42B2-BA7C-D39A85F993DF}" type="datetimeFigureOut">
              <a:rPr lang="tr-TR" smtClean="0"/>
              <a:pPr/>
              <a:t>24.10.2008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0839B99-C90C-4D6B-A905-4694E247DD5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377BFD2-9FA6-42B2-BA7C-D39A85F993DF}" type="datetimeFigureOut">
              <a:rPr lang="tr-TR" smtClean="0"/>
              <a:pPr/>
              <a:t>24.10.2008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C0839B99-C90C-4D6B-A905-4694E247DD5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7BFD2-9FA6-42B2-BA7C-D39A85F993DF}" type="datetimeFigureOut">
              <a:rPr lang="tr-TR" smtClean="0"/>
              <a:pPr/>
              <a:t>24.10.2008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9B99-C90C-4D6B-A905-4694E247DD5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377BFD2-9FA6-42B2-BA7C-D39A85F993DF}" type="datetimeFigureOut">
              <a:rPr lang="tr-TR" smtClean="0"/>
              <a:pPr/>
              <a:t>24.10.2008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0839B99-C90C-4D6B-A905-4694E247DD5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377BFD2-9FA6-42B2-BA7C-D39A85F993DF}" type="datetimeFigureOut">
              <a:rPr lang="tr-TR" smtClean="0"/>
              <a:pPr/>
              <a:t>24.10.2008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C0839B99-C90C-4D6B-A905-4694E247DD5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377BFD2-9FA6-42B2-BA7C-D39A85F993DF}" type="datetimeFigureOut">
              <a:rPr lang="tr-TR" smtClean="0"/>
              <a:pPr/>
              <a:t>24.10.2008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C0839B99-C90C-4D6B-A905-4694E247DD5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7BFD2-9FA6-42B2-BA7C-D39A85F993DF}" type="datetimeFigureOut">
              <a:rPr lang="tr-TR" smtClean="0"/>
              <a:pPr/>
              <a:t>24.10.2008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9B99-C90C-4D6B-A905-4694E247DD5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7BFD2-9FA6-42B2-BA7C-D39A85F993DF}" type="datetimeFigureOut">
              <a:rPr lang="tr-TR" smtClean="0"/>
              <a:pPr/>
              <a:t>24.10.2008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39B99-C90C-4D6B-A905-4694E247DD5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  <a:alpha val="65000"/>
              </a:schemeClr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 Üçgen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Düz Bağlayıcı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Düz Bağlayıcı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377BFD2-9FA6-42B2-BA7C-D39A85F993DF}" type="datetimeFigureOut">
              <a:rPr lang="tr-TR" smtClean="0"/>
              <a:pPr/>
              <a:t>24.10.2008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0839B99-C90C-4D6B-A905-4694E247DD50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/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png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000100" y="2285992"/>
            <a:ext cx="7772400" cy="1975104"/>
          </a:xfrm>
        </p:spPr>
        <p:txBody>
          <a:bodyPr/>
          <a:lstStyle/>
          <a:p>
            <a:r>
              <a:rPr lang="tr-TR" sz="5400" dirty="0" smtClean="0"/>
              <a:t>PEDİATRİK RİNOSİNÜZİTLER</a:t>
            </a:r>
            <a:endParaRPr lang="tr-TR" sz="5400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914400" y="4706322"/>
            <a:ext cx="7772400" cy="1508760"/>
          </a:xfrm>
        </p:spPr>
        <p:txBody>
          <a:bodyPr>
            <a:normAutofit/>
          </a:bodyPr>
          <a:lstStyle/>
          <a:p>
            <a:r>
              <a:rPr lang="tr-TR" sz="2400" dirty="0" smtClean="0"/>
              <a:t>DR.FATMA ŞİRİN TIRIŞ</a:t>
            </a:r>
          </a:p>
          <a:p>
            <a:r>
              <a:rPr lang="tr-TR" sz="2400" dirty="0" smtClean="0"/>
              <a:t>EÜTF KULAK BURUN BOĞAZ HASTALIKLARI AD</a:t>
            </a:r>
          </a:p>
          <a:p>
            <a:r>
              <a:rPr lang="tr-TR" sz="2400" dirty="0" smtClean="0"/>
              <a:t>EKİM, 2008</a:t>
            </a:r>
            <a:endParaRPr lang="tr-TR" sz="2400" dirty="0"/>
          </a:p>
        </p:txBody>
      </p:sp>
      <p:pic>
        <p:nvPicPr>
          <p:cNvPr id="10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2214578" cy="2199664"/>
          </a:xfrm>
          <a:prstGeom prst="ellipse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317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MAKSİLLER SİNÜS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Doğumda mevcut, 9 yaşında </a:t>
            </a:r>
          </a:p>
          <a:p>
            <a:pPr>
              <a:buNone/>
            </a:pPr>
            <a:r>
              <a:rPr lang="tr-TR" dirty="0" smtClean="0"/>
              <a:t>erişkin boyutunda</a:t>
            </a:r>
          </a:p>
          <a:p>
            <a:pPr>
              <a:buNone/>
            </a:pPr>
            <a:r>
              <a:rPr lang="tr-TR" dirty="0" smtClean="0"/>
              <a:t>1 yaşın altında  </a:t>
            </a:r>
          </a:p>
          <a:p>
            <a:pPr>
              <a:buNone/>
            </a:pPr>
            <a:r>
              <a:rPr lang="tr-TR" dirty="0" smtClean="0"/>
              <a:t>enfeksiyonu çok nadir</a:t>
            </a:r>
          </a:p>
          <a:p>
            <a:endParaRPr lang="tr-TR" dirty="0" smtClean="0"/>
          </a:p>
          <a:p>
            <a:endParaRPr lang="tr-TR" dirty="0" smtClean="0"/>
          </a:p>
          <a:p>
            <a:pPr>
              <a:buNone/>
            </a:pPr>
            <a:r>
              <a:rPr lang="tr-TR" dirty="0" err="1" smtClean="0"/>
              <a:t>Ostiumu</a:t>
            </a:r>
            <a:r>
              <a:rPr lang="tr-TR" dirty="0" smtClean="0"/>
              <a:t> orta </a:t>
            </a:r>
            <a:r>
              <a:rPr lang="tr-TR" dirty="0" err="1" smtClean="0"/>
              <a:t>meaya</a:t>
            </a:r>
            <a:r>
              <a:rPr lang="tr-TR" dirty="0" smtClean="0"/>
              <a:t> </a:t>
            </a:r>
          </a:p>
          <a:p>
            <a:pPr>
              <a:buNone/>
            </a:pPr>
            <a:r>
              <a:rPr lang="tr-TR" dirty="0" smtClean="0"/>
              <a:t>açılır</a:t>
            </a:r>
          </a:p>
        </p:txBody>
      </p:sp>
      <p:pic>
        <p:nvPicPr>
          <p:cNvPr id="4" name="Picture 1028" descr="Dscn23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4254577"/>
            <a:ext cx="3428992" cy="2603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 l="12304" t="8438" r="56641" b="40937"/>
          <a:stretch>
            <a:fillRect/>
          </a:stretch>
        </p:blipFill>
        <p:spPr bwMode="auto">
          <a:xfrm>
            <a:off x="5988822" y="1214422"/>
            <a:ext cx="315517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Oval"/>
          <p:cNvSpPr/>
          <p:nvPr/>
        </p:nvSpPr>
        <p:spPr>
          <a:xfrm>
            <a:off x="7072330" y="2357430"/>
            <a:ext cx="1143008" cy="107157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  <a:alpha val="65000"/>
              </a:schemeClr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ETMOİD SİNÜSLER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Doğumda mevcut, 12 yaşında erişkin boyutunda</a:t>
            </a:r>
          </a:p>
          <a:p>
            <a:pPr>
              <a:buNone/>
            </a:pPr>
            <a:r>
              <a:rPr lang="tr-TR" dirty="0" smtClean="0"/>
              <a:t> 3-18  </a:t>
            </a:r>
          </a:p>
          <a:p>
            <a:pPr>
              <a:buNone/>
            </a:pPr>
            <a:r>
              <a:rPr lang="tr-TR" dirty="0" smtClean="0"/>
              <a:t>Her yaşta </a:t>
            </a:r>
            <a:r>
              <a:rPr lang="tr-TR" dirty="0" err="1" smtClean="0"/>
              <a:t>enfekte</a:t>
            </a:r>
            <a:r>
              <a:rPr lang="tr-TR" dirty="0" smtClean="0"/>
              <a:t> olabilir</a:t>
            </a:r>
            <a:endParaRPr lang="tr-TR" dirty="0"/>
          </a:p>
        </p:txBody>
      </p:sp>
      <p:pic>
        <p:nvPicPr>
          <p:cNvPr id="4" name="Picture 4" descr="DSCN199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4400550"/>
            <a:ext cx="327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 b="12500"/>
          <a:stretch>
            <a:fillRect/>
          </a:stretch>
        </p:blipFill>
        <p:spPr bwMode="auto">
          <a:xfrm>
            <a:off x="5357818" y="2857496"/>
            <a:ext cx="3583072" cy="400050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FRONTAL SİNÜS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Doğumda nadiren mevcut</a:t>
            </a:r>
          </a:p>
          <a:p>
            <a:pPr>
              <a:buNone/>
            </a:pPr>
            <a:r>
              <a:rPr lang="tr-TR" dirty="0" smtClean="0"/>
              <a:t>2 yaşında görünür</a:t>
            </a:r>
          </a:p>
          <a:p>
            <a:pPr>
              <a:buNone/>
            </a:pPr>
            <a:r>
              <a:rPr lang="tr-TR" dirty="0" smtClean="0"/>
              <a:t>20 yaşında erişkin boyutta</a:t>
            </a:r>
          </a:p>
          <a:p>
            <a:endParaRPr lang="tr-TR" dirty="0"/>
          </a:p>
        </p:txBody>
      </p:sp>
      <p:pic>
        <p:nvPicPr>
          <p:cNvPr id="6" name="Picture 4" descr="DSCN20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214421"/>
            <a:ext cx="3571868" cy="2678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Dscn237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1428" y="3786190"/>
            <a:ext cx="3792572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pPr algn="ctr"/>
            <a:r>
              <a:rPr lang="tr-TR" dirty="0" smtClean="0"/>
              <a:t>SFENOİD SİNÜS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Doğumda nadiren mevcut</a:t>
            </a:r>
          </a:p>
          <a:p>
            <a:pPr>
              <a:buNone/>
            </a:pPr>
            <a:r>
              <a:rPr lang="tr-TR" dirty="0" smtClean="0"/>
              <a:t>8 yaşında görünür</a:t>
            </a:r>
          </a:p>
          <a:p>
            <a:endParaRPr lang="tr-TR" dirty="0"/>
          </a:p>
        </p:txBody>
      </p:sp>
      <p:pic>
        <p:nvPicPr>
          <p:cNvPr id="4" name="Picture 4" descr="DSCN199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3429000"/>
            <a:ext cx="4406917" cy="330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10814" t="7518" r="55777" b="39028"/>
          <a:stretch>
            <a:fillRect/>
          </a:stretch>
        </p:blipFill>
        <p:spPr bwMode="auto">
          <a:xfrm>
            <a:off x="642910" y="3286124"/>
            <a:ext cx="3571900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Oval"/>
          <p:cNvSpPr/>
          <p:nvPr/>
        </p:nvSpPr>
        <p:spPr>
          <a:xfrm>
            <a:off x="2857488" y="3857628"/>
            <a:ext cx="1214446" cy="107157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1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NAZAL MUKOSİLİER SİSTEM</a:t>
            </a:r>
            <a:endParaRPr lang="tr-TR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785926"/>
            <a:ext cx="6200444" cy="3994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PREDİSPOZAN FAKTÖRLER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1928802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1400" dirty="0" smtClean="0"/>
              <a:t>              İNFLAMATUVAR NEDENLER                                MEKANİK NEDENLER         </a:t>
            </a:r>
          </a:p>
          <a:p>
            <a:pPr>
              <a:buNone/>
            </a:pPr>
            <a:r>
              <a:rPr lang="tr-TR" sz="1400" dirty="0" smtClean="0"/>
              <a:t>                 ÜSYE                                                                               </a:t>
            </a:r>
            <a:r>
              <a:rPr lang="tr-TR" sz="1400" dirty="0" err="1" smtClean="0"/>
              <a:t>Koanal</a:t>
            </a:r>
            <a:r>
              <a:rPr lang="tr-TR" sz="1400" dirty="0" smtClean="0"/>
              <a:t> </a:t>
            </a:r>
            <a:r>
              <a:rPr lang="tr-TR" sz="1400" dirty="0" err="1" smtClean="0"/>
              <a:t>atrezi</a:t>
            </a:r>
            <a:endParaRPr lang="tr-TR" sz="1400" dirty="0" smtClean="0"/>
          </a:p>
          <a:p>
            <a:pPr>
              <a:buNone/>
            </a:pPr>
            <a:r>
              <a:rPr lang="tr-TR" sz="1400" dirty="0" smtClean="0"/>
              <a:t>                 </a:t>
            </a:r>
            <a:r>
              <a:rPr lang="tr-TR" sz="1400" dirty="0" err="1" smtClean="0"/>
              <a:t>Allerjik</a:t>
            </a:r>
            <a:r>
              <a:rPr lang="tr-TR" sz="1400" dirty="0" smtClean="0"/>
              <a:t> </a:t>
            </a:r>
            <a:r>
              <a:rPr lang="tr-TR" sz="1400" dirty="0" err="1" smtClean="0"/>
              <a:t>rinit</a:t>
            </a:r>
            <a:r>
              <a:rPr lang="tr-TR" sz="1400" dirty="0" smtClean="0"/>
              <a:t>                                                                   </a:t>
            </a:r>
            <a:r>
              <a:rPr lang="tr-TR" sz="1400" dirty="0" err="1" smtClean="0"/>
              <a:t>Sinonazal</a:t>
            </a:r>
            <a:r>
              <a:rPr lang="tr-TR" sz="1400" dirty="0" smtClean="0"/>
              <a:t> polipler</a:t>
            </a:r>
          </a:p>
          <a:p>
            <a:pPr>
              <a:buNone/>
            </a:pPr>
            <a:r>
              <a:rPr lang="tr-TR" sz="1400" dirty="0" smtClean="0"/>
              <a:t>                 </a:t>
            </a:r>
            <a:r>
              <a:rPr lang="tr-TR" sz="1400" dirty="0" err="1" smtClean="0"/>
              <a:t>Vazomotor</a:t>
            </a:r>
            <a:r>
              <a:rPr lang="tr-TR" sz="1400" dirty="0" smtClean="0"/>
              <a:t> </a:t>
            </a:r>
            <a:r>
              <a:rPr lang="tr-TR" sz="1400" dirty="0" err="1" smtClean="0"/>
              <a:t>rinit</a:t>
            </a:r>
            <a:r>
              <a:rPr lang="tr-TR" sz="1400" dirty="0" smtClean="0"/>
              <a:t>                                                            </a:t>
            </a:r>
            <a:r>
              <a:rPr lang="tr-TR" sz="1400" dirty="0" err="1" smtClean="0"/>
              <a:t>Septum</a:t>
            </a:r>
            <a:r>
              <a:rPr lang="tr-TR" sz="1400" dirty="0" smtClean="0"/>
              <a:t> </a:t>
            </a:r>
            <a:r>
              <a:rPr lang="tr-TR" sz="1400" dirty="0" err="1" smtClean="0"/>
              <a:t>deviasyonu</a:t>
            </a:r>
            <a:endParaRPr lang="tr-TR" sz="1400" dirty="0" smtClean="0"/>
          </a:p>
          <a:p>
            <a:pPr>
              <a:buNone/>
            </a:pPr>
            <a:r>
              <a:rPr lang="tr-TR" sz="1400" dirty="0" smtClean="0"/>
              <a:t>                 </a:t>
            </a:r>
            <a:r>
              <a:rPr lang="tr-TR" sz="1400" dirty="0" err="1" smtClean="0"/>
              <a:t>Barotravma</a:t>
            </a:r>
            <a:r>
              <a:rPr lang="tr-TR" sz="1400" dirty="0" smtClean="0"/>
              <a:t>                                                                    Yabancı Cisim</a:t>
            </a:r>
          </a:p>
          <a:p>
            <a:pPr>
              <a:buNone/>
            </a:pPr>
            <a:r>
              <a:rPr lang="tr-TR" sz="1400" dirty="0" smtClean="0"/>
              <a:t>                 Diş enfeksiyonları                                                         Tümör</a:t>
            </a:r>
          </a:p>
          <a:p>
            <a:pPr>
              <a:buNone/>
            </a:pPr>
            <a:r>
              <a:rPr lang="tr-TR" sz="1400" dirty="0" smtClean="0"/>
              <a:t>                                                                                                           Travma</a:t>
            </a:r>
          </a:p>
          <a:p>
            <a:pPr>
              <a:buNone/>
            </a:pPr>
            <a:r>
              <a:rPr lang="tr-TR" sz="1400" dirty="0" smtClean="0"/>
              <a:t>                                                                                                           </a:t>
            </a:r>
            <a:r>
              <a:rPr lang="tr-TR" sz="1400" dirty="0" err="1" smtClean="0"/>
              <a:t>Konka</a:t>
            </a:r>
            <a:r>
              <a:rPr lang="tr-TR" sz="1400" dirty="0" smtClean="0"/>
              <a:t> </a:t>
            </a:r>
            <a:r>
              <a:rPr lang="tr-TR" sz="1400" dirty="0" err="1" smtClean="0"/>
              <a:t>hipertrofileri</a:t>
            </a:r>
            <a:endParaRPr lang="tr-TR" sz="1400" dirty="0" smtClean="0"/>
          </a:p>
          <a:p>
            <a:pPr>
              <a:buNone/>
            </a:pPr>
            <a:r>
              <a:rPr lang="tr-TR" sz="1400" dirty="0" smtClean="0"/>
              <a:t>              SİSTEMİK NEDENLER                                                 </a:t>
            </a:r>
            <a:r>
              <a:rPr lang="tr-TR" sz="1400" dirty="0" err="1" smtClean="0"/>
              <a:t>Adenoid</a:t>
            </a:r>
            <a:r>
              <a:rPr lang="tr-TR" sz="1400" dirty="0" smtClean="0"/>
              <a:t> </a:t>
            </a:r>
            <a:r>
              <a:rPr lang="tr-TR" sz="1400" dirty="0" err="1" smtClean="0"/>
              <a:t>hipertrofisi</a:t>
            </a:r>
            <a:endParaRPr lang="tr-TR" sz="1400" dirty="0" smtClean="0"/>
          </a:p>
          <a:p>
            <a:pPr>
              <a:buNone/>
            </a:pPr>
            <a:r>
              <a:rPr lang="tr-TR" sz="1400" dirty="0" smtClean="0"/>
              <a:t>                 </a:t>
            </a:r>
            <a:r>
              <a:rPr lang="tr-TR" sz="1400" dirty="0" err="1" smtClean="0"/>
              <a:t>İmmun</a:t>
            </a:r>
            <a:r>
              <a:rPr lang="tr-TR" sz="1400" dirty="0" smtClean="0"/>
              <a:t> yetmezlik                        </a:t>
            </a:r>
          </a:p>
          <a:p>
            <a:pPr>
              <a:buNone/>
            </a:pPr>
            <a:r>
              <a:rPr lang="tr-TR" sz="1400" dirty="0" smtClean="0"/>
              <a:t>                 </a:t>
            </a:r>
            <a:r>
              <a:rPr lang="tr-TR" sz="1400" dirty="0" err="1" smtClean="0"/>
              <a:t>Silier</a:t>
            </a:r>
            <a:r>
              <a:rPr lang="tr-TR" sz="1400" dirty="0" smtClean="0"/>
              <a:t>  </a:t>
            </a:r>
            <a:r>
              <a:rPr lang="tr-TR" sz="1400" dirty="0" err="1" smtClean="0"/>
              <a:t>diskinezi</a:t>
            </a:r>
            <a:r>
              <a:rPr lang="tr-TR" sz="1400" dirty="0" smtClean="0"/>
              <a:t>                                                             İLACA BAĞLI NEDENLER </a:t>
            </a:r>
          </a:p>
          <a:p>
            <a:pPr>
              <a:buNone/>
            </a:pPr>
            <a:r>
              <a:rPr lang="tr-TR" sz="1400" dirty="0" smtClean="0"/>
              <a:t>                 </a:t>
            </a:r>
            <a:r>
              <a:rPr lang="tr-TR" sz="1400" dirty="0" err="1" smtClean="0"/>
              <a:t>Kistik</a:t>
            </a:r>
            <a:r>
              <a:rPr lang="tr-TR" sz="1400" dirty="0" smtClean="0"/>
              <a:t> </a:t>
            </a:r>
            <a:r>
              <a:rPr lang="tr-TR" sz="1400" dirty="0" err="1" smtClean="0"/>
              <a:t>fibrozis</a:t>
            </a:r>
            <a:r>
              <a:rPr lang="tr-TR" sz="1400" dirty="0" smtClean="0"/>
              <a:t>                                                                </a:t>
            </a:r>
            <a:r>
              <a:rPr lang="tr-TR" sz="1400" dirty="0" err="1" smtClean="0"/>
              <a:t>Antihipertansifler</a:t>
            </a:r>
            <a:endParaRPr lang="tr-TR" sz="1400" dirty="0" smtClean="0"/>
          </a:p>
          <a:p>
            <a:pPr>
              <a:buNone/>
            </a:pPr>
            <a:r>
              <a:rPr lang="tr-TR" sz="1400" dirty="0" smtClean="0"/>
              <a:t>                 </a:t>
            </a:r>
            <a:r>
              <a:rPr lang="tr-TR" sz="1400" dirty="0" err="1" smtClean="0"/>
              <a:t>Hipotiroidi</a:t>
            </a:r>
            <a:r>
              <a:rPr lang="tr-TR" sz="1400" dirty="0" smtClean="0"/>
              <a:t>                                                                    Beta </a:t>
            </a:r>
            <a:r>
              <a:rPr lang="tr-TR" sz="1400" dirty="0" err="1" smtClean="0"/>
              <a:t>bloker</a:t>
            </a:r>
            <a:r>
              <a:rPr lang="tr-TR" sz="1400" dirty="0" smtClean="0"/>
              <a:t> kullanımı</a:t>
            </a:r>
          </a:p>
          <a:p>
            <a:pPr>
              <a:buNone/>
            </a:pPr>
            <a:r>
              <a:rPr lang="tr-TR" sz="1400" dirty="0" smtClean="0"/>
              <a:t>                 </a:t>
            </a:r>
            <a:r>
              <a:rPr lang="tr-TR" sz="1400" dirty="0" err="1" smtClean="0"/>
              <a:t>Gastroözefageal</a:t>
            </a:r>
            <a:r>
              <a:rPr lang="tr-TR" sz="1400" dirty="0" smtClean="0"/>
              <a:t> </a:t>
            </a:r>
            <a:r>
              <a:rPr lang="tr-TR" sz="1400" dirty="0" err="1" smtClean="0"/>
              <a:t>reflü</a:t>
            </a:r>
            <a:r>
              <a:rPr lang="tr-TR" sz="1400" dirty="0" smtClean="0"/>
              <a:t>                                                   Aspirin </a:t>
            </a:r>
            <a:r>
              <a:rPr lang="tr-TR" sz="1400" dirty="0" err="1" smtClean="0"/>
              <a:t>intoleransı</a:t>
            </a:r>
            <a:endParaRPr lang="tr-TR" sz="1400" dirty="0" smtClean="0"/>
          </a:p>
          <a:p>
            <a:pPr>
              <a:buNone/>
            </a:pPr>
            <a:r>
              <a:rPr lang="tr-TR" sz="1400" dirty="0" smtClean="0"/>
              <a:t>                                                                                                           </a:t>
            </a:r>
            <a:r>
              <a:rPr lang="tr-TR" sz="1400" dirty="0" err="1" smtClean="0"/>
              <a:t>Rinitis</a:t>
            </a:r>
            <a:r>
              <a:rPr lang="tr-TR" sz="1400" dirty="0" smtClean="0"/>
              <a:t> </a:t>
            </a:r>
            <a:r>
              <a:rPr lang="tr-TR" sz="1400" dirty="0" err="1" smtClean="0"/>
              <a:t>medikamentoza</a:t>
            </a:r>
            <a:endParaRPr lang="tr-TR" sz="1400" dirty="0" smtClean="0"/>
          </a:p>
          <a:p>
            <a:pPr>
              <a:buNone/>
            </a:pPr>
            <a:r>
              <a:rPr lang="tr-TR" sz="1400" dirty="0" smtClean="0"/>
              <a:t>                                                                                                           Kokain kullanımı    </a:t>
            </a:r>
            <a:endParaRPr lang="tr-TR" sz="1400" dirty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8" name="7 Dikdörtgen"/>
          <p:cNvSpPr/>
          <p:nvPr/>
        </p:nvSpPr>
        <p:spPr>
          <a:xfrm>
            <a:off x="857224" y="1785926"/>
            <a:ext cx="342902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İNFLAMATUVAR NEDENLER</a:t>
            </a:r>
            <a:endParaRPr lang="tr-TR" dirty="0"/>
          </a:p>
        </p:txBody>
      </p:sp>
      <p:sp>
        <p:nvSpPr>
          <p:cNvPr id="9" name="8 Dikdörtgen"/>
          <p:cNvSpPr/>
          <p:nvPr/>
        </p:nvSpPr>
        <p:spPr>
          <a:xfrm>
            <a:off x="4786314" y="1785926"/>
            <a:ext cx="307183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MEKANİK NEDENLER</a:t>
            </a:r>
            <a:endParaRPr lang="tr-TR" dirty="0"/>
          </a:p>
        </p:txBody>
      </p:sp>
      <p:sp>
        <p:nvSpPr>
          <p:cNvPr id="10" name="9 Dikdörtgen"/>
          <p:cNvSpPr/>
          <p:nvPr/>
        </p:nvSpPr>
        <p:spPr>
          <a:xfrm>
            <a:off x="928662" y="3857628"/>
            <a:ext cx="335758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SİSTEMİK NEDENLER</a:t>
            </a:r>
            <a:endParaRPr lang="tr-TR" dirty="0"/>
          </a:p>
        </p:txBody>
      </p:sp>
      <p:sp>
        <p:nvSpPr>
          <p:cNvPr id="11" name="10 Dikdörtgen"/>
          <p:cNvSpPr/>
          <p:nvPr/>
        </p:nvSpPr>
        <p:spPr>
          <a:xfrm>
            <a:off x="4786314" y="4357694"/>
            <a:ext cx="307183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İLACA BAĞLI NEDENLER</a:t>
            </a:r>
            <a:endParaRPr lang="tr-T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ÜSYE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   En sık </a:t>
            </a:r>
            <a:r>
              <a:rPr lang="tr-TR" dirty="0" err="1" smtClean="0"/>
              <a:t>predispozan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   </a:t>
            </a:r>
            <a:r>
              <a:rPr lang="tr-TR" dirty="0" err="1" smtClean="0"/>
              <a:t>Silier</a:t>
            </a:r>
            <a:r>
              <a:rPr lang="tr-TR" dirty="0" smtClean="0"/>
              <a:t> fonksiyon, </a:t>
            </a:r>
            <a:r>
              <a:rPr lang="tr-TR" dirty="0" err="1" smtClean="0"/>
              <a:t>mukozal</a:t>
            </a:r>
            <a:r>
              <a:rPr lang="tr-TR" dirty="0" smtClean="0"/>
              <a:t> defans ve sistemik               </a:t>
            </a:r>
            <a:r>
              <a:rPr lang="tr-TR" dirty="0" err="1" smtClean="0"/>
              <a:t>immunite</a:t>
            </a:r>
            <a:r>
              <a:rPr lang="tr-TR" dirty="0" smtClean="0"/>
              <a:t> </a:t>
            </a:r>
            <a:r>
              <a:rPr lang="tr-TR" dirty="0" err="1" smtClean="0"/>
              <a:t>deprese</a:t>
            </a:r>
            <a:r>
              <a:rPr lang="tr-TR" dirty="0" smtClean="0"/>
              <a:t> </a:t>
            </a:r>
            <a:endParaRPr lang="tr-TR" dirty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5214942" y="3609501"/>
          <a:ext cx="3071834" cy="3248499"/>
        </p:xfrm>
        <a:graphic>
          <a:graphicData uri="http://schemas.openxmlformats.org/presentationml/2006/ole">
            <p:oleObj spid="_x0000_s1027" name="Clip" r:id="rId4" imgW="1819048" imgH="1923810" progId="">
              <p:embed/>
            </p:oleObj>
          </a:graphicData>
        </a:graphic>
      </p:graphicFrame>
      <p:pic>
        <p:nvPicPr>
          <p:cNvPr id="6" name="Picture 2" descr="C:\Documents and Settings\musti_ibo\Desktop\üsye.bm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5852" y="3548063"/>
            <a:ext cx="2797130" cy="33099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ALLERJİK RİNİT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   2. en sık </a:t>
            </a:r>
            <a:r>
              <a:rPr lang="tr-TR" dirty="0" err="1" smtClean="0"/>
              <a:t>predispozan</a:t>
            </a:r>
            <a:r>
              <a:rPr lang="tr-TR" dirty="0" smtClean="0"/>
              <a:t> faktör</a:t>
            </a:r>
          </a:p>
          <a:p>
            <a:pPr>
              <a:buNone/>
            </a:pPr>
            <a:r>
              <a:rPr lang="tr-TR" dirty="0" smtClean="0"/>
              <a:t>   </a:t>
            </a:r>
            <a:r>
              <a:rPr lang="tr-TR" dirty="0" err="1" smtClean="0"/>
              <a:t>Allerjenlere</a:t>
            </a:r>
            <a:r>
              <a:rPr lang="tr-TR" dirty="0" smtClean="0"/>
              <a:t> duyarlı hastalarda </a:t>
            </a:r>
            <a:r>
              <a:rPr lang="tr-TR" dirty="0" err="1" smtClean="0"/>
              <a:t>sinonazal</a:t>
            </a:r>
            <a:r>
              <a:rPr lang="tr-TR" dirty="0" smtClean="0"/>
              <a:t> </a:t>
            </a:r>
            <a:r>
              <a:rPr lang="tr-TR" dirty="0" err="1" smtClean="0"/>
              <a:t>mukozal</a:t>
            </a:r>
            <a:r>
              <a:rPr lang="tr-TR" dirty="0" smtClean="0"/>
              <a:t> ödem</a:t>
            </a:r>
            <a:endParaRPr lang="tr-TR" dirty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3509978"/>
            <a:ext cx="2714612" cy="3348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3535660"/>
            <a:ext cx="3286148" cy="3322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16200000"/>
            </a:camera>
            <a:lightRig rig="threePt" dir="t"/>
          </a:scene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 descr="C:\Documents and Settings\musti_ibo\Desktop\aklk.bm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28802"/>
            <a:ext cx="2857520" cy="3401810"/>
          </a:xfrm>
          <a:prstGeom prst="rect">
            <a:avLst/>
          </a:prstGeom>
          <a:noFill/>
        </p:spPr>
      </p:pic>
      <p:pic>
        <p:nvPicPr>
          <p:cNvPr id="5" name="Picture 2" descr="C:\Documents and Settings\musti_ibo\Desktop\adsl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1857364"/>
            <a:ext cx="4381500" cy="34956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tr-TR" sz="4000" dirty="0" smtClean="0"/>
              <a:t> Ab kesilince semptomların</a:t>
            </a:r>
          </a:p>
          <a:p>
            <a:pPr algn="ctr">
              <a:buNone/>
            </a:pPr>
            <a:r>
              <a:rPr lang="tr-TR" sz="4000" dirty="0" smtClean="0"/>
              <a:t> tekrar belirmesi</a:t>
            </a:r>
          </a:p>
          <a:p>
            <a:pPr algn="ctr">
              <a:buNone/>
            </a:pPr>
            <a:r>
              <a:rPr lang="tr-TR" sz="4000" dirty="0" smtClean="0"/>
              <a:t>+</a:t>
            </a:r>
          </a:p>
          <a:p>
            <a:pPr algn="ctr">
              <a:buNone/>
            </a:pPr>
            <a:r>
              <a:rPr lang="tr-TR" sz="4000" dirty="0" smtClean="0"/>
              <a:t> oral veya </a:t>
            </a:r>
            <a:r>
              <a:rPr lang="tr-TR" sz="4000" dirty="0" err="1" smtClean="0"/>
              <a:t>mukokütanöz</a:t>
            </a:r>
            <a:r>
              <a:rPr lang="tr-TR" sz="4000" dirty="0" smtClean="0"/>
              <a:t> </a:t>
            </a:r>
          </a:p>
          <a:p>
            <a:pPr algn="ctr">
              <a:buNone/>
            </a:pPr>
            <a:r>
              <a:rPr lang="tr-TR" sz="4000" dirty="0" err="1" smtClean="0"/>
              <a:t>kandidiazis</a:t>
            </a:r>
            <a:endParaRPr lang="tr-TR" sz="4000" dirty="0" smtClean="0"/>
          </a:p>
          <a:p>
            <a:pPr algn="ctr">
              <a:buNone/>
            </a:pPr>
            <a:r>
              <a:rPr lang="tr-TR" sz="4000" dirty="0" smtClean="0"/>
              <a:t>+</a:t>
            </a:r>
          </a:p>
          <a:p>
            <a:pPr algn="ctr">
              <a:buNone/>
            </a:pPr>
            <a:r>
              <a:rPr lang="tr-TR" sz="4000" dirty="0" err="1" smtClean="0"/>
              <a:t>rekürren</a:t>
            </a:r>
            <a:r>
              <a:rPr lang="tr-TR" sz="4000" dirty="0" smtClean="0"/>
              <a:t> enfeksiyonlar </a:t>
            </a:r>
          </a:p>
          <a:p>
            <a:pPr lvl="0">
              <a:buNone/>
            </a:pPr>
            <a:endParaRPr lang="tr-TR" dirty="0" smtClean="0"/>
          </a:p>
          <a:p>
            <a:endParaRPr lang="tr-TR" dirty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428736"/>
            <a:ext cx="8229600" cy="2857520"/>
          </a:xfrm>
        </p:spPr>
        <p:txBody>
          <a:bodyPr>
            <a:normAutofit/>
          </a:bodyPr>
          <a:lstStyle/>
          <a:p>
            <a:r>
              <a:rPr lang="tr-TR" sz="6000" dirty="0" smtClean="0"/>
              <a:t> İMMUN YETMEZLİK?</a:t>
            </a:r>
            <a:endParaRPr lang="tr-TR" sz="6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tr-TR" dirty="0" smtClean="0"/>
              <a:t>    </a:t>
            </a:r>
            <a:endParaRPr lang="tr-TR" sz="7200" dirty="0" smtClean="0"/>
          </a:p>
          <a:p>
            <a:pPr>
              <a:buNone/>
            </a:pPr>
            <a:r>
              <a:rPr lang="tr-TR" dirty="0" smtClean="0"/>
              <a:t>     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</p:txBody>
      </p:sp>
      <p:pic>
        <p:nvPicPr>
          <p:cNvPr id="4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HUMORAL İMMUN YETMEZLİKLER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 smtClean="0"/>
              <a:t>Sık görülen değişken </a:t>
            </a:r>
            <a:r>
              <a:rPr lang="tr-TR" dirty="0" err="1" smtClean="0"/>
              <a:t>immün</a:t>
            </a:r>
            <a:r>
              <a:rPr lang="tr-TR" dirty="0" smtClean="0"/>
              <a:t> yetmezlik (</a:t>
            </a:r>
            <a:r>
              <a:rPr lang="tr-TR" dirty="0" err="1" smtClean="0"/>
              <a:t>Common</a:t>
            </a:r>
            <a:r>
              <a:rPr lang="tr-TR" dirty="0" smtClean="0"/>
              <a:t> </a:t>
            </a:r>
            <a:r>
              <a:rPr lang="tr-TR" dirty="0" err="1" smtClean="0"/>
              <a:t>variable</a:t>
            </a:r>
            <a:r>
              <a:rPr lang="tr-TR" dirty="0" smtClean="0"/>
              <a:t> </a:t>
            </a:r>
            <a:r>
              <a:rPr lang="tr-TR" dirty="0" err="1" smtClean="0"/>
              <a:t>immune</a:t>
            </a:r>
            <a:r>
              <a:rPr lang="tr-TR" dirty="0" smtClean="0"/>
              <a:t> </a:t>
            </a:r>
            <a:r>
              <a:rPr lang="tr-TR" dirty="0" err="1" smtClean="0"/>
              <a:t>defficiency</a:t>
            </a:r>
            <a:r>
              <a:rPr lang="tr-TR" dirty="0" smtClean="0"/>
              <a:t>) </a:t>
            </a:r>
          </a:p>
          <a:p>
            <a:pPr lvl="0"/>
            <a:r>
              <a:rPr lang="tr-TR" dirty="0" err="1" smtClean="0"/>
              <a:t>IgG</a:t>
            </a:r>
            <a:r>
              <a:rPr lang="tr-TR" dirty="0" smtClean="0"/>
              <a:t> alt grup eksikliği </a:t>
            </a:r>
          </a:p>
          <a:p>
            <a:pPr lvl="0"/>
            <a:r>
              <a:rPr lang="tr-TR" dirty="0" err="1" smtClean="0"/>
              <a:t>Selektif</a:t>
            </a:r>
            <a:r>
              <a:rPr lang="tr-TR" dirty="0" smtClean="0"/>
              <a:t> antikor eksikliği </a:t>
            </a:r>
          </a:p>
          <a:p>
            <a:pPr lvl="0"/>
            <a:r>
              <a:rPr lang="tr-TR" dirty="0" err="1" smtClean="0"/>
              <a:t>IgA</a:t>
            </a:r>
            <a:r>
              <a:rPr lang="tr-TR" dirty="0" smtClean="0"/>
              <a:t> eksikliği </a:t>
            </a:r>
          </a:p>
          <a:p>
            <a:pPr lvl="0"/>
            <a:r>
              <a:rPr lang="tr-TR" dirty="0" smtClean="0"/>
              <a:t>X' e bağlı kalıtım gösteren </a:t>
            </a:r>
            <a:r>
              <a:rPr lang="tr-TR" dirty="0" err="1" smtClean="0"/>
              <a:t>agamaglobulinemi</a:t>
            </a:r>
            <a:r>
              <a:rPr lang="tr-TR" dirty="0" smtClean="0"/>
              <a:t> </a:t>
            </a:r>
          </a:p>
          <a:p>
            <a:pPr lvl="0"/>
            <a:r>
              <a:rPr lang="tr-TR" dirty="0" err="1" smtClean="0"/>
              <a:t>Hiper</a:t>
            </a:r>
            <a:r>
              <a:rPr lang="tr-TR" dirty="0" smtClean="0"/>
              <a:t> </a:t>
            </a:r>
            <a:r>
              <a:rPr lang="tr-TR" dirty="0" err="1" smtClean="0"/>
              <a:t>IgM</a:t>
            </a:r>
            <a:r>
              <a:rPr lang="tr-TR" dirty="0" smtClean="0"/>
              <a:t> Hastalığı </a:t>
            </a:r>
          </a:p>
          <a:p>
            <a:endParaRPr lang="tr-TR" dirty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İMMUN YETMEZLİK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                                      TANI </a:t>
            </a:r>
          </a:p>
          <a:p>
            <a:pPr>
              <a:buNone/>
            </a:pPr>
            <a:r>
              <a:rPr lang="tr-TR" dirty="0" smtClean="0"/>
              <a:t> </a:t>
            </a:r>
            <a:r>
              <a:rPr lang="tr-TR" dirty="0" err="1" smtClean="0"/>
              <a:t>İmmunglobulinlerin</a:t>
            </a:r>
            <a:r>
              <a:rPr lang="tr-TR" dirty="0" smtClean="0"/>
              <a:t> niceliksel ölçümü (</a:t>
            </a:r>
            <a:r>
              <a:rPr lang="tr-TR" dirty="0" err="1" smtClean="0"/>
              <a:t>IgA</a:t>
            </a:r>
            <a:r>
              <a:rPr lang="tr-TR" dirty="0" smtClean="0"/>
              <a:t>, </a:t>
            </a:r>
            <a:r>
              <a:rPr lang="tr-TR" dirty="0" err="1" smtClean="0"/>
              <a:t>IgG</a:t>
            </a:r>
            <a:r>
              <a:rPr lang="tr-TR" dirty="0" smtClean="0"/>
              <a:t>, </a:t>
            </a:r>
            <a:r>
              <a:rPr lang="tr-TR" dirty="0" err="1" smtClean="0"/>
              <a:t>IgM</a:t>
            </a:r>
            <a:r>
              <a:rPr lang="tr-TR" dirty="0" smtClean="0"/>
              <a:t>)</a:t>
            </a:r>
          </a:p>
          <a:p>
            <a:pPr>
              <a:buNone/>
            </a:pPr>
            <a:r>
              <a:rPr lang="tr-TR" dirty="0" smtClean="0"/>
              <a:t> </a:t>
            </a:r>
            <a:r>
              <a:rPr lang="tr-TR" dirty="0" err="1" smtClean="0"/>
              <a:t>IgG</a:t>
            </a:r>
            <a:r>
              <a:rPr lang="tr-TR" dirty="0" smtClean="0"/>
              <a:t> </a:t>
            </a:r>
            <a:r>
              <a:rPr lang="tr-TR" dirty="0" err="1" smtClean="0"/>
              <a:t>alttiplerinin</a:t>
            </a:r>
            <a:r>
              <a:rPr lang="tr-TR" dirty="0" smtClean="0"/>
              <a:t> saptanması</a:t>
            </a:r>
          </a:p>
          <a:p>
            <a:pPr>
              <a:buNone/>
            </a:pPr>
            <a:r>
              <a:rPr lang="tr-TR" dirty="0" smtClean="0"/>
              <a:t> </a:t>
            </a:r>
            <a:r>
              <a:rPr lang="tr-TR" dirty="0" err="1" smtClean="0"/>
              <a:t>tetanus</a:t>
            </a:r>
            <a:r>
              <a:rPr lang="tr-TR" dirty="0" smtClean="0"/>
              <a:t> ve </a:t>
            </a:r>
            <a:r>
              <a:rPr lang="tr-TR" dirty="0" err="1" smtClean="0"/>
              <a:t>pnömokok</a:t>
            </a:r>
            <a:r>
              <a:rPr lang="tr-TR" dirty="0" smtClean="0"/>
              <a:t> aşılarına yanıtların araştırılması</a:t>
            </a:r>
          </a:p>
          <a:p>
            <a:pPr>
              <a:buNone/>
            </a:pPr>
            <a:r>
              <a:rPr lang="tr-TR" dirty="0" smtClean="0"/>
              <a:t> HIV araştırılması yapılmalı</a:t>
            </a:r>
          </a:p>
          <a:p>
            <a:pPr lvl="4">
              <a:buNone/>
            </a:pPr>
            <a:endParaRPr lang="tr-TR" dirty="0" smtClean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SİLİER DİSKİNEZİ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Sinüslerde ve nazal </a:t>
            </a:r>
            <a:r>
              <a:rPr lang="tr-TR" dirty="0" err="1" smtClean="0"/>
              <a:t>kavitenin</a:t>
            </a:r>
            <a:r>
              <a:rPr lang="tr-TR" dirty="0" smtClean="0"/>
              <a:t> </a:t>
            </a:r>
            <a:r>
              <a:rPr lang="tr-TR" dirty="0" err="1" smtClean="0"/>
              <a:t>posterior</a:t>
            </a:r>
            <a:r>
              <a:rPr lang="tr-TR" dirty="0" smtClean="0"/>
              <a:t> 2/3 ünde </a:t>
            </a:r>
            <a:r>
              <a:rPr lang="tr-TR" dirty="0" err="1" smtClean="0"/>
              <a:t>pseudostratifiye</a:t>
            </a:r>
            <a:r>
              <a:rPr lang="tr-TR" dirty="0" smtClean="0"/>
              <a:t> </a:t>
            </a:r>
            <a:r>
              <a:rPr lang="tr-TR" dirty="0" err="1" smtClean="0"/>
              <a:t>kolumnar</a:t>
            </a:r>
            <a:r>
              <a:rPr lang="tr-TR" dirty="0" smtClean="0"/>
              <a:t> </a:t>
            </a:r>
            <a:r>
              <a:rPr lang="tr-TR" dirty="0" err="1" smtClean="0"/>
              <a:t>epitelyal</a:t>
            </a:r>
            <a:r>
              <a:rPr lang="tr-TR" dirty="0" smtClean="0"/>
              <a:t> hücreler</a:t>
            </a:r>
          </a:p>
          <a:p>
            <a:r>
              <a:rPr lang="tr-TR" dirty="0" err="1" smtClean="0"/>
              <a:t>Silia</a:t>
            </a:r>
            <a:r>
              <a:rPr lang="tr-TR" dirty="0" smtClean="0"/>
              <a:t> sayısında azalma, anormal morfoloji, yetersiz işlev </a:t>
            </a:r>
          </a:p>
          <a:p>
            <a:r>
              <a:rPr lang="tr-TR" dirty="0" smtClean="0"/>
              <a:t>Sonuç: bakterilerin temizlenmesinden sorumlu </a:t>
            </a:r>
            <a:r>
              <a:rPr lang="tr-TR" dirty="0" err="1" smtClean="0"/>
              <a:t>mukosilier</a:t>
            </a:r>
            <a:r>
              <a:rPr lang="tr-TR" dirty="0" smtClean="0"/>
              <a:t> fonksiyonunun bozulması </a:t>
            </a:r>
          </a:p>
          <a:p>
            <a:r>
              <a:rPr lang="tr-TR" dirty="0" smtClean="0"/>
              <a:t>Tanı:biyopsi </a:t>
            </a:r>
            <a:endParaRPr lang="tr-TR" dirty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SİLİER DİSKİNEZİ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tr-TR" dirty="0" smtClean="0"/>
              <a:t>    Kronik </a:t>
            </a:r>
            <a:r>
              <a:rPr lang="tr-TR" dirty="0" err="1" smtClean="0"/>
              <a:t>rinosinüzit</a:t>
            </a:r>
            <a:r>
              <a:rPr lang="tr-TR" dirty="0" smtClean="0"/>
              <a:t>, </a:t>
            </a:r>
          </a:p>
          <a:p>
            <a:pPr algn="ctr">
              <a:buNone/>
            </a:pPr>
            <a:r>
              <a:rPr lang="tr-TR" dirty="0" smtClean="0"/>
              <a:t>    kronik bronşit ve </a:t>
            </a:r>
            <a:r>
              <a:rPr lang="tr-TR" dirty="0" err="1" smtClean="0"/>
              <a:t>bronşektazi</a:t>
            </a:r>
            <a:endParaRPr lang="tr-TR" dirty="0" smtClean="0"/>
          </a:p>
          <a:p>
            <a:pPr algn="ctr">
              <a:buNone/>
            </a:pPr>
            <a:r>
              <a:rPr lang="tr-TR" dirty="0" smtClean="0"/>
              <a:t>    kronik ve </a:t>
            </a:r>
            <a:r>
              <a:rPr lang="tr-TR" dirty="0" err="1" smtClean="0"/>
              <a:t>rekürren</a:t>
            </a:r>
            <a:r>
              <a:rPr lang="tr-TR" dirty="0" smtClean="0"/>
              <a:t> </a:t>
            </a:r>
            <a:r>
              <a:rPr lang="tr-TR" dirty="0" err="1" smtClean="0"/>
              <a:t>otit</a:t>
            </a:r>
            <a:r>
              <a:rPr lang="tr-TR" dirty="0" smtClean="0"/>
              <a:t> öyküsü </a:t>
            </a:r>
          </a:p>
          <a:p>
            <a:pPr>
              <a:buNone/>
            </a:pPr>
            <a:r>
              <a:rPr lang="tr-TR" dirty="0" smtClean="0"/>
              <a:t>                                            </a:t>
            </a:r>
          </a:p>
          <a:p>
            <a:pPr>
              <a:buNone/>
            </a:pPr>
            <a:r>
              <a:rPr lang="tr-TR" dirty="0" smtClean="0"/>
              <a:t>    </a:t>
            </a:r>
          </a:p>
          <a:p>
            <a:pPr>
              <a:buNone/>
            </a:pPr>
            <a:r>
              <a:rPr lang="tr-TR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         </a:t>
            </a:r>
          </a:p>
          <a:p>
            <a:pPr algn="ctr">
              <a:buNone/>
            </a:pPr>
            <a:r>
              <a:rPr lang="tr-TR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      PRİMER SİLİER DİSKİNEZİ</a:t>
            </a:r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cxnSp>
        <p:nvCxnSpPr>
          <p:cNvPr id="7" name="6 Düz Ok Bağlayıcısı"/>
          <p:cNvCxnSpPr/>
          <p:nvPr/>
        </p:nvCxnSpPr>
        <p:spPr>
          <a:xfrm rot="5400000">
            <a:off x="4322761" y="4249743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r>
              <a:rPr lang="tr-TR" dirty="0" smtClean="0"/>
              <a:t>      </a:t>
            </a:r>
          </a:p>
          <a:p>
            <a:pPr>
              <a:buNone/>
            </a:pPr>
            <a:r>
              <a:rPr lang="tr-TR" dirty="0" smtClean="0"/>
              <a:t>       </a:t>
            </a:r>
            <a:r>
              <a:rPr lang="tr-TR" dirty="0" err="1" smtClean="0"/>
              <a:t>situs</a:t>
            </a:r>
            <a:r>
              <a:rPr lang="tr-TR" dirty="0" smtClean="0"/>
              <a:t> </a:t>
            </a:r>
            <a:r>
              <a:rPr lang="tr-TR" dirty="0" err="1" smtClean="0"/>
              <a:t>inversus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                 +</a:t>
            </a:r>
          </a:p>
          <a:p>
            <a:pPr>
              <a:buNone/>
            </a:pPr>
            <a:r>
              <a:rPr lang="tr-TR" dirty="0" smtClean="0"/>
              <a:t>            sinüzit</a:t>
            </a:r>
          </a:p>
          <a:p>
            <a:pPr>
              <a:buNone/>
            </a:pPr>
            <a:r>
              <a:rPr lang="tr-TR" dirty="0" smtClean="0"/>
              <a:t>                 +                                             </a:t>
            </a:r>
            <a:r>
              <a:rPr lang="tr-TR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KARTAGENER</a:t>
            </a:r>
            <a:r>
              <a:rPr lang="tr-TR" dirty="0" smtClean="0"/>
              <a:t> </a:t>
            </a:r>
          </a:p>
          <a:p>
            <a:pPr>
              <a:buNone/>
            </a:pPr>
            <a:r>
              <a:rPr lang="tr-TR" dirty="0" smtClean="0"/>
              <a:t>        </a:t>
            </a:r>
            <a:r>
              <a:rPr lang="tr-TR" dirty="0" err="1" smtClean="0"/>
              <a:t>bronşektazi</a:t>
            </a:r>
            <a:r>
              <a:rPr lang="tr-TR" dirty="0" smtClean="0"/>
              <a:t>                                       </a:t>
            </a:r>
            <a:r>
              <a:rPr lang="tr-TR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SENDROMU</a:t>
            </a:r>
            <a:r>
              <a:rPr lang="tr-TR" dirty="0" smtClean="0"/>
              <a:t>                                </a:t>
            </a:r>
          </a:p>
          <a:p>
            <a:pPr>
              <a:buNone/>
            </a:pPr>
            <a:r>
              <a:rPr lang="tr-TR" dirty="0" smtClean="0"/>
              <a:t>                 +</a:t>
            </a:r>
          </a:p>
          <a:p>
            <a:pPr>
              <a:buNone/>
            </a:pPr>
            <a:r>
              <a:rPr lang="tr-TR" dirty="0" smtClean="0"/>
              <a:t>          </a:t>
            </a:r>
            <a:r>
              <a:rPr lang="tr-TR" dirty="0" err="1" smtClean="0"/>
              <a:t>İnfertilite</a:t>
            </a:r>
            <a:r>
              <a:rPr lang="tr-TR" dirty="0" smtClean="0"/>
              <a:t> </a:t>
            </a:r>
          </a:p>
          <a:p>
            <a:pPr>
              <a:buNone/>
            </a:pPr>
            <a:endParaRPr lang="tr-TR" dirty="0" smtClean="0"/>
          </a:p>
          <a:p>
            <a:endParaRPr lang="tr-TR" dirty="0"/>
          </a:p>
        </p:txBody>
      </p:sp>
      <p:sp>
        <p:nvSpPr>
          <p:cNvPr id="4" name="3 Sağ Ok"/>
          <p:cNvSpPr/>
          <p:nvPr/>
        </p:nvSpPr>
        <p:spPr>
          <a:xfrm>
            <a:off x="4357686" y="421481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KİSTİK FİBROZİS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 OR, </a:t>
            </a:r>
            <a:r>
              <a:rPr lang="tr-TR" dirty="0" err="1" smtClean="0"/>
              <a:t>NaCl</a:t>
            </a:r>
            <a:r>
              <a:rPr lang="tr-TR" dirty="0" smtClean="0"/>
              <a:t> pompa bozukluğu</a:t>
            </a:r>
          </a:p>
          <a:p>
            <a:pPr>
              <a:buNone/>
            </a:pPr>
            <a:r>
              <a:rPr lang="tr-TR" dirty="0" smtClean="0"/>
              <a:t>    koyu mukus</a:t>
            </a:r>
          </a:p>
          <a:p>
            <a:pPr>
              <a:buNone/>
            </a:pPr>
            <a:r>
              <a:rPr lang="tr-TR" dirty="0" smtClean="0"/>
              <a:t>    mukus tıkacı</a:t>
            </a:r>
          </a:p>
          <a:p>
            <a:pPr>
              <a:buNone/>
            </a:pPr>
            <a:r>
              <a:rPr lang="tr-TR" dirty="0" smtClean="0"/>
              <a:t>    </a:t>
            </a:r>
            <a:r>
              <a:rPr lang="tr-TR" dirty="0" err="1" smtClean="0"/>
              <a:t>ostiumda</a:t>
            </a:r>
            <a:r>
              <a:rPr lang="tr-TR" dirty="0" smtClean="0"/>
              <a:t> obstrüksiyon</a:t>
            </a:r>
          </a:p>
          <a:p>
            <a:pPr>
              <a:buNone/>
            </a:pPr>
            <a:r>
              <a:rPr lang="tr-TR" dirty="0" smtClean="0">
                <a:sym typeface="Wingdings" pitchFamily="2" charset="2"/>
              </a:rPr>
              <a:t>    sinüs içinde </a:t>
            </a:r>
            <a:r>
              <a:rPr lang="tr-TR" dirty="0" err="1" smtClean="0">
                <a:sym typeface="Wingdings" pitchFamily="2" charset="2"/>
              </a:rPr>
              <a:t>hipoksi</a:t>
            </a:r>
            <a:endParaRPr lang="tr-TR" dirty="0" smtClean="0">
              <a:sym typeface="Wingdings" pitchFamily="2" charset="2"/>
            </a:endParaRPr>
          </a:p>
          <a:p>
            <a:pPr>
              <a:buNone/>
            </a:pPr>
            <a:r>
              <a:rPr lang="tr-TR" dirty="0" smtClean="0">
                <a:sym typeface="Wingdings" pitchFamily="2" charset="2"/>
              </a:rPr>
              <a:t>   </a:t>
            </a:r>
          </a:p>
          <a:p>
            <a:pPr>
              <a:buNone/>
            </a:pPr>
            <a:r>
              <a:rPr lang="tr-TR" dirty="0" smtClean="0">
                <a:sym typeface="Wingdings" pitchFamily="2" charset="2"/>
              </a:rPr>
              <a:t>mukozada ödem ve </a:t>
            </a:r>
            <a:r>
              <a:rPr lang="tr-TR" dirty="0" err="1" smtClean="0">
                <a:sym typeface="Wingdings" pitchFamily="2" charset="2"/>
              </a:rPr>
              <a:t>inflamasyon</a:t>
            </a:r>
            <a:endParaRPr lang="tr-TR" dirty="0" smtClean="0">
              <a:sym typeface="Wingdings" pitchFamily="2" charset="2"/>
            </a:endParaRPr>
          </a:p>
          <a:p>
            <a:pPr>
              <a:buNone/>
            </a:pPr>
            <a:r>
              <a:rPr lang="tr-TR" dirty="0" smtClean="0">
                <a:sym typeface="Wingdings" pitchFamily="2" charset="2"/>
              </a:rPr>
              <a:t>   </a:t>
            </a:r>
            <a:r>
              <a:rPr lang="tr-TR" dirty="0" err="1" smtClean="0">
                <a:sym typeface="Wingdings" pitchFamily="2" charset="2"/>
              </a:rPr>
              <a:t>pansinüzit</a:t>
            </a:r>
            <a:r>
              <a:rPr lang="tr-TR" dirty="0" smtClean="0">
                <a:sym typeface="Wingdings" pitchFamily="2" charset="2"/>
              </a:rPr>
              <a:t> ve </a:t>
            </a:r>
            <a:r>
              <a:rPr lang="tr-TR" dirty="0" err="1" smtClean="0">
                <a:sym typeface="Wingdings" pitchFamily="2" charset="2"/>
              </a:rPr>
              <a:t>polipoid</a:t>
            </a:r>
            <a:r>
              <a:rPr lang="tr-TR" dirty="0" smtClean="0">
                <a:sym typeface="Wingdings" pitchFamily="2" charset="2"/>
              </a:rPr>
              <a:t> değişiklikler</a:t>
            </a:r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0" name="9 Aşağı Ok"/>
          <p:cNvSpPr/>
          <p:nvPr/>
        </p:nvSpPr>
        <p:spPr>
          <a:xfrm>
            <a:off x="1928794" y="2857496"/>
            <a:ext cx="45719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Aşağı Ok"/>
          <p:cNvSpPr/>
          <p:nvPr/>
        </p:nvSpPr>
        <p:spPr>
          <a:xfrm>
            <a:off x="1928794" y="3429000"/>
            <a:ext cx="45719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Aşağı Ok"/>
          <p:cNvSpPr/>
          <p:nvPr/>
        </p:nvSpPr>
        <p:spPr>
          <a:xfrm>
            <a:off x="1928794" y="4000504"/>
            <a:ext cx="45719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17 Aşağı Ok"/>
          <p:cNvSpPr/>
          <p:nvPr/>
        </p:nvSpPr>
        <p:spPr>
          <a:xfrm>
            <a:off x="1928794" y="4643446"/>
            <a:ext cx="71438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3" name="Picture 6" descr="C:\Documents and Settings\musti_ibo\Desktop\181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3296" y="1428736"/>
            <a:ext cx="3720703" cy="297656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7" descr="Mota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6000" contrast="10000"/>
          </a:blip>
          <a:srcRect l="20625" t="24374" r="20625" b="16875"/>
          <a:stretch>
            <a:fillRect/>
          </a:stretch>
        </p:blipFill>
        <p:spPr>
          <a:xfrm>
            <a:off x="4357686" y="2285998"/>
            <a:ext cx="4218642" cy="4218714"/>
          </a:xfrm>
          <a:noFill/>
          <a:ln/>
        </p:spPr>
      </p:pic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6" name="5 Dikdörtgen"/>
          <p:cNvSpPr/>
          <p:nvPr/>
        </p:nvSpPr>
        <p:spPr>
          <a:xfrm>
            <a:off x="0" y="2928934"/>
            <a:ext cx="457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dirty="0" smtClean="0"/>
              <a:t>Nazal polip </a:t>
            </a:r>
            <a:r>
              <a:rPr lang="tr-TR" sz="3600" dirty="0" err="1" smtClean="0"/>
              <a:t>insidansı</a:t>
            </a:r>
            <a:r>
              <a:rPr lang="tr-TR" sz="3600" dirty="0" smtClean="0"/>
              <a:t> </a:t>
            </a:r>
          </a:p>
          <a:p>
            <a:r>
              <a:rPr lang="tr-TR" sz="3600" dirty="0" smtClean="0"/>
              <a:t>%6-48</a:t>
            </a:r>
          </a:p>
          <a:p>
            <a:r>
              <a:rPr lang="tr-TR" sz="3600" dirty="0" smtClean="0"/>
              <a:t>kronik sinüzit </a:t>
            </a:r>
            <a:r>
              <a:rPr lang="tr-TR" sz="3600" dirty="0" err="1" smtClean="0"/>
              <a:t>insidansı</a:t>
            </a:r>
            <a:r>
              <a:rPr lang="tr-TR" sz="3600" dirty="0" smtClean="0"/>
              <a:t>                                  %50-100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 descr="C:\Documents and Settings\musti_ibo\Belgelerim\kf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3334" b="66826"/>
          <a:stretch>
            <a:fillRect/>
          </a:stretch>
        </p:blipFill>
        <p:spPr bwMode="auto">
          <a:xfrm>
            <a:off x="2714612" y="285728"/>
            <a:ext cx="2714644" cy="2995469"/>
          </a:xfrm>
          <a:prstGeom prst="rect">
            <a:avLst/>
          </a:prstGeom>
          <a:noFill/>
        </p:spPr>
      </p:pic>
      <p:sp>
        <p:nvSpPr>
          <p:cNvPr id="5" name="4 Metin kutusu"/>
          <p:cNvSpPr txBox="1"/>
          <p:nvPr/>
        </p:nvSpPr>
        <p:spPr>
          <a:xfrm>
            <a:off x="5572100" y="1857364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Akciğerlerini temizlemek için</a:t>
            </a:r>
            <a:endParaRPr lang="tr-TR" dirty="0"/>
          </a:p>
        </p:txBody>
      </p:sp>
      <p:sp>
        <p:nvSpPr>
          <p:cNvPr id="6" name="5 Metin kutusu"/>
          <p:cNvSpPr txBox="1"/>
          <p:nvPr/>
        </p:nvSpPr>
        <p:spPr>
          <a:xfrm>
            <a:off x="285720" y="6488668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Kistik</a:t>
            </a:r>
            <a:r>
              <a:rPr lang="tr-TR" dirty="0" smtClean="0"/>
              <a:t> </a:t>
            </a:r>
            <a:r>
              <a:rPr lang="tr-TR" dirty="0" err="1" smtClean="0"/>
              <a:t>fibroziste</a:t>
            </a:r>
            <a:r>
              <a:rPr lang="tr-TR" dirty="0" smtClean="0"/>
              <a:t> kullandığı ilaçlar</a:t>
            </a:r>
            <a:endParaRPr lang="tr-TR" dirty="0"/>
          </a:p>
        </p:txBody>
      </p:sp>
      <p:sp>
        <p:nvSpPr>
          <p:cNvPr id="7" name="6 Metin kutusu"/>
          <p:cNvSpPr txBox="1"/>
          <p:nvPr/>
        </p:nvSpPr>
        <p:spPr>
          <a:xfrm>
            <a:off x="5286380" y="6488668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Oksijen desteği</a:t>
            </a:r>
            <a:endParaRPr lang="tr-TR" dirty="0"/>
          </a:p>
        </p:txBody>
      </p:sp>
      <p:pic>
        <p:nvPicPr>
          <p:cNvPr id="9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8" name="Picture 2" descr="C:\Documents and Settings\musti_ibo\Belgelerim\kf.bmp"/>
          <p:cNvPicPr>
            <a:picLocks noChangeAspect="1" noChangeArrowheads="1"/>
          </p:cNvPicPr>
          <p:nvPr/>
        </p:nvPicPr>
        <p:blipFill>
          <a:blip r:embed="rId2" cstate="print"/>
          <a:srcRect l="-206" t="33819" r="-206" b="33368"/>
          <a:stretch>
            <a:fillRect/>
          </a:stretch>
        </p:blipFill>
        <p:spPr bwMode="auto">
          <a:xfrm>
            <a:off x="357158" y="3214686"/>
            <a:ext cx="3071834" cy="3225426"/>
          </a:xfrm>
          <a:prstGeom prst="rect">
            <a:avLst/>
          </a:prstGeom>
          <a:noFill/>
        </p:spPr>
      </p:pic>
      <p:pic>
        <p:nvPicPr>
          <p:cNvPr id="10" name="Picture 2" descr="C:\Documents and Settings\musti_ibo\Belgelerim\kf.bmp"/>
          <p:cNvPicPr>
            <a:picLocks noChangeAspect="1" noChangeArrowheads="1"/>
          </p:cNvPicPr>
          <p:nvPr/>
        </p:nvPicPr>
        <p:blipFill>
          <a:blip r:embed="rId2" cstate="print"/>
          <a:srcRect t="66826"/>
          <a:stretch>
            <a:fillRect/>
          </a:stretch>
        </p:blipFill>
        <p:spPr bwMode="auto">
          <a:xfrm>
            <a:off x="4643438" y="3214686"/>
            <a:ext cx="3000396" cy="320039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KİSTİK FİBROZİS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    </a:t>
            </a:r>
            <a:r>
              <a:rPr lang="tr-TR" dirty="0" err="1" smtClean="0"/>
              <a:t>Pseudomonas</a:t>
            </a:r>
            <a:r>
              <a:rPr lang="tr-TR" dirty="0" smtClean="0"/>
              <a:t> </a:t>
            </a:r>
            <a:r>
              <a:rPr lang="tr-TR" dirty="0" err="1" smtClean="0"/>
              <a:t>aeroginosa</a:t>
            </a:r>
            <a:r>
              <a:rPr lang="tr-TR" dirty="0" smtClean="0"/>
              <a:t> </a:t>
            </a:r>
          </a:p>
          <a:p>
            <a:pPr>
              <a:buNone/>
            </a:pPr>
            <a:r>
              <a:rPr lang="tr-TR" dirty="0" smtClean="0"/>
              <a:t>    </a:t>
            </a:r>
            <a:r>
              <a:rPr lang="tr-TR" dirty="0" err="1" smtClean="0"/>
              <a:t>Staphylococcus</a:t>
            </a:r>
            <a:r>
              <a:rPr lang="tr-TR" dirty="0" smtClean="0"/>
              <a:t> </a:t>
            </a:r>
            <a:r>
              <a:rPr lang="tr-TR" dirty="0" err="1" smtClean="0"/>
              <a:t>aureus</a:t>
            </a:r>
            <a:r>
              <a:rPr lang="tr-TR" dirty="0" smtClean="0"/>
              <a:t> </a:t>
            </a:r>
          </a:p>
          <a:p>
            <a:pPr>
              <a:buNone/>
            </a:pPr>
            <a:r>
              <a:rPr lang="tr-TR" dirty="0" smtClean="0"/>
              <a:t>   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6" name="Picture 4" descr="C:\Documents and Settings\musti_ibo\Desktop\hannah_0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1926" y="1285860"/>
            <a:ext cx="3712074" cy="294551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Tedavide </a:t>
            </a:r>
            <a:r>
              <a:rPr lang="tr-TR" dirty="0" err="1" smtClean="0"/>
              <a:t>steroid</a:t>
            </a:r>
            <a:r>
              <a:rPr lang="tr-TR" dirty="0" smtClean="0"/>
              <a:t> ile </a:t>
            </a:r>
          </a:p>
          <a:p>
            <a:pPr>
              <a:buNone/>
            </a:pPr>
            <a:r>
              <a:rPr lang="tr-TR" dirty="0" smtClean="0"/>
              <a:t>yeterli cevap alınamazsa, </a:t>
            </a:r>
          </a:p>
          <a:p>
            <a:pPr>
              <a:buNone/>
            </a:pPr>
            <a:r>
              <a:rPr lang="tr-TR" dirty="0" smtClean="0"/>
              <a:t>cerrahi (ESC uygun bir yöntem)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Cerrahi zor? </a:t>
            </a:r>
          </a:p>
          <a:p>
            <a:pPr>
              <a:buNone/>
            </a:pPr>
            <a:r>
              <a:rPr lang="tr-TR" dirty="0" smtClean="0"/>
              <a:t>               </a:t>
            </a:r>
          </a:p>
          <a:p>
            <a:pPr>
              <a:buNone/>
            </a:pPr>
            <a:r>
              <a:rPr lang="tr-TR" dirty="0" smtClean="0"/>
              <a:t>          </a:t>
            </a:r>
            <a:r>
              <a:rPr lang="tr-TR" dirty="0" smtClean="0">
                <a:solidFill>
                  <a:schemeClr val="tx2">
                    <a:lumMod val="50000"/>
                  </a:schemeClr>
                </a:solidFill>
              </a:rPr>
              <a:t>REKÜRRENS SIK</a:t>
            </a:r>
            <a:endParaRPr lang="tr-TR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Picture 5" descr="C:\Documents and Settings\musti_ibo\Desktop\4083-250px-cftreatmentvest2-cystic-fibros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3874206"/>
            <a:ext cx="3286116" cy="2983794"/>
          </a:xfrm>
          <a:prstGeom prst="rect">
            <a:avLst/>
          </a:prstGeom>
          <a:noFill/>
        </p:spPr>
      </p:pic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GASTROÖZEFAGEAL REFLÜ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    Çocukların %50 sinde 2 yaşına kadar düzelen </a:t>
            </a:r>
            <a:r>
              <a:rPr lang="tr-TR" dirty="0" err="1" smtClean="0"/>
              <a:t>regürjitasyon</a:t>
            </a:r>
            <a:r>
              <a:rPr lang="tr-TR" dirty="0" smtClean="0"/>
              <a:t> öyküsü mevcut</a:t>
            </a:r>
          </a:p>
          <a:p>
            <a:pPr>
              <a:buNone/>
            </a:pPr>
            <a:r>
              <a:rPr lang="tr-TR" dirty="0" smtClean="0"/>
              <a:t>    Kronik sinüzit 2 yaşından sonra </a:t>
            </a:r>
          </a:p>
          <a:p>
            <a:pPr>
              <a:buNone/>
            </a:pPr>
            <a:r>
              <a:rPr lang="tr-TR" dirty="0" smtClean="0"/>
              <a:t>    </a:t>
            </a:r>
          </a:p>
          <a:p>
            <a:pPr>
              <a:buNone/>
            </a:pPr>
            <a:r>
              <a:rPr lang="tr-TR" dirty="0" err="1" smtClean="0"/>
              <a:t>Reflünün</a:t>
            </a:r>
            <a:r>
              <a:rPr lang="tr-TR" dirty="0" smtClean="0"/>
              <a:t> nazal </a:t>
            </a:r>
            <a:r>
              <a:rPr lang="tr-TR" dirty="0" err="1" smtClean="0"/>
              <a:t>kaviteye</a:t>
            </a:r>
            <a:r>
              <a:rPr lang="tr-TR" dirty="0" smtClean="0"/>
              <a:t> kadar ilerleyip mukoza </a:t>
            </a:r>
            <a:r>
              <a:rPr lang="tr-TR" dirty="0" err="1" smtClean="0"/>
              <a:t>irritasyonu</a:t>
            </a:r>
            <a:r>
              <a:rPr lang="tr-TR" dirty="0" smtClean="0"/>
              <a:t> yapması </a:t>
            </a:r>
          </a:p>
          <a:p>
            <a:pPr>
              <a:buNone/>
            </a:pPr>
            <a:r>
              <a:rPr lang="tr-TR" dirty="0" smtClean="0"/>
              <a:t>     </a:t>
            </a:r>
            <a:endParaRPr lang="tr-TR" dirty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4" descr="reflux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00694" y="2000240"/>
            <a:ext cx="3492500" cy="2794000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357158" y="2000240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2800" dirty="0" err="1" smtClean="0"/>
              <a:t>Mukozal</a:t>
            </a:r>
            <a:r>
              <a:rPr lang="tr-TR" sz="2800" dirty="0" smtClean="0"/>
              <a:t> </a:t>
            </a:r>
            <a:r>
              <a:rPr lang="tr-TR" sz="2800" dirty="0" err="1" smtClean="0"/>
              <a:t>irritasyon</a:t>
            </a:r>
            <a:endParaRPr lang="tr-TR" sz="2800" dirty="0" smtClean="0"/>
          </a:p>
          <a:p>
            <a:r>
              <a:rPr lang="tr-TR" sz="2800" dirty="0" smtClean="0"/>
              <a:t> direkt ya da OSS aktivasyonu ile </a:t>
            </a:r>
          </a:p>
          <a:p>
            <a:endParaRPr lang="tr-TR" sz="2800" dirty="0" smtClean="0"/>
          </a:p>
          <a:p>
            <a:endParaRPr lang="tr-TR" sz="2800" dirty="0" smtClean="0"/>
          </a:p>
          <a:p>
            <a:r>
              <a:rPr lang="tr-TR" sz="2800" dirty="0" smtClean="0"/>
              <a:t>mukoza ödemi ve </a:t>
            </a:r>
          </a:p>
          <a:p>
            <a:r>
              <a:rPr lang="tr-TR" sz="2800" dirty="0" err="1" smtClean="0"/>
              <a:t>ostium</a:t>
            </a:r>
            <a:r>
              <a:rPr lang="tr-TR" sz="2800" dirty="0" smtClean="0"/>
              <a:t> obstrüksiyonu  </a:t>
            </a:r>
            <a:endParaRPr lang="tr-TR" sz="2800" dirty="0"/>
          </a:p>
        </p:txBody>
      </p:sp>
      <p:sp>
        <p:nvSpPr>
          <p:cNvPr id="6" name="5 Aşağı Ok"/>
          <p:cNvSpPr/>
          <p:nvPr/>
        </p:nvSpPr>
        <p:spPr>
          <a:xfrm>
            <a:off x="1928794" y="3571876"/>
            <a:ext cx="45719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>
                <a:latin typeface="Comic Sans MS" pitchFamily="66" charset="0"/>
              </a:rPr>
              <a:t>GÖRH vs KRONİK RİNOSİNÜZİT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33305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sz="2800" dirty="0">
                <a:latin typeface="Georgia" pitchFamily="18" charset="0"/>
              </a:rPr>
              <a:t>FESC adayı olan çocuklara rutin olarak </a:t>
            </a:r>
            <a:r>
              <a:rPr lang="tr-TR" sz="2800" dirty="0" err="1">
                <a:latin typeface="Georgia" pitchFamily="18" charset="0"/>
              </a:rPr>
              <a:t>antireflü</a:t>
            </a:r>
            <a:r>
              <a:rPr lang="tr-TR" sz="2800" dirty="0">
                <a:latin typeface="Georgia" pitchFamily="18" charset="0"/>
              </a:rPr>
              <a:t> tedavi başlanmış ve bunların %68’inde sinüzit semptomlarında tam düzelme izlenmiş.</a:t>
            </a:r>
          </a:p>
          <a:p>
            <a:pPr>
              <a:lnSpc>
                <a:spcPct val="90000"/>
              </a:lnSpc>
            </a:pPr>
            <a:r>
              <a:rPr lang="tr-TR" sz="2800" dirty="0">
                <a:latin typeface="Georgia" pitchFamily="18" charset="0"/>
              </a:rPr>
              <a:t>Bu hastaların %89’unda da sinüzit semptomlarında ileri derecede düzelme olduğu görülmüş. </a:t>
            </a: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539750" y="5516563"/>
            <a:ext cx="8135938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Bothwell MR, Parsons DS </a:t>
            </a:r>
            <a:r>
              <a:rPr lang="tr-TR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ve ark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. Outcome of Reflux Therapy on Pediatric Chronic Sinusitis. </a:t>
            </a: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Otolaryngology Head and Neck Surgery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. 1999; 121: 255-262</a:t>
            </a:r>
            <a:r>
              <a:rPr lang="tr-TR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.</a:t>
            </a:r>
            <a:endParaRPr lang="tr-TR" sz="320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2420938"/>
            <a:ext cx="8229600" cy="25193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>
                <a:latin typeface="Comic Sans MS" pitchFamily="66" charset="0"/>
              </a:rPr>
              <a:t>Yaşları 2-18 olan kronik rinosinüzitli olguların %63’ünde GÖRH saptanmış ve bu hastaların %79’unun rinosinüzit semptomları GÖRH tedavisine çok iyi derecede yanıt vermiş.</a:t>
            </a:r>
            <a:r>
              <a:rPr lang="tr-TR"/>
              <a:t> </a:t>
            </a: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539750" y="5229225"/>
            <a:ext cx="81359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Phipps CD, Wood WE</a:t>
            </a:r>
            <a:r>
              <a:rPr lang="tr-TR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ve ark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. Gastroeshophageal Reflux Contributing to Chronic Sinus Disease in Children. </a:t>
            </a:r>
            <a:r>
              <a:rPr lang="en-US" i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Arch Otolaryngol Head Neck Surg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. 2000; 126: 831-836</a:t>
            </a:r>
            <a:endParaRPr lang="tr-TR" sz="320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260350"/>
            <a:ext cx="2019300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60350"/>
            <a:ext cx="2016125" cy="177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260350"/>
            <a:ext cx="1979612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ADENOİD VEJETASYONU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Hem nazal hava akımını bozarak hem de enfeksiyon odağı</a:t>
            </a:r>
            <a:endParaRPr lang="tr-TR" dirty="0"/>
          </a:p>
        </p:txBody>
      </p:sp>
      <p:pic>
        <p:nvPicPr>
          <p:cNvPr id="9218" name="Picture 2" descr="http://classes.kumc.edu/cahe/respcared/cybercas/sleepapnea/osaana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2571744"/>
            <a:ext cx="4104631" cy="3071834"/>
          </a:xfrm>
          <a:prstGeom prst="rect">
            <a:avLst/>
          </a:prstGeom>
          <a:noFill/>
        </p:spPr>
      </p:pic>
      <p:pic>
        <p:nvPicPr>
          <p:cNvPr id="6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OSTEOMEATAL KOMPLEKS</a:t>
            </a:r>
            <a:endParaRPr lang="tr-T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785926"/>
            <a:ext cx="3809524" cy="4361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4 Dikdörtgen"/>
          <p:cNvSpPr/>
          <p:nvPr/>
        </p:nvSpPr>
        <p:spPr>
          <a:xfrm>
            <a:off x="428596" y="2274838"/>
            <a:ext cx="35719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tr-TR" sz="2400" dirty="0" err="1" smtClean="0"/>
              <a:t>etmoid</a:t>
            </a:r>
            <a:r>
              <a:rPr lang="tr-TR" sz="2400" dirty="0" smtClean="0"/>
              <a:t> </a:t>
            </a:r>
            <a:r>
              <a:rPr lang="tr-TR" sz="2400" dirty="0" err="1" smtClean="0"/>
              <a:t>infundibulum</a:t>
            </a:r>
            <a:r>
              <a:rPr lang="tr-TR" sz="2400" dirty="0" smtClean="0"/>
              <a:t> </a:t>
            </a:r>
          </a:p>
          <a:p>
            <a:pPr lvl="1"/>
            <a:r>
              <a:rPr lang="tr-TR" sz="2400" dirty="0" err="1" smtClean="0"/>
              <a:t>hiatus</a:t>
            </a:r>
            <a:r>
              <a:rPr lang="tr-TR" sz="2400" dirty="0" smtClean="0"/>
              <a:t> </a:t>
            </a:r>
            <a:r>
              <a:rPr lang="tr-TR" sz="2400" dirty="0" err="1" smtClean="0"/>
              <a:t>semilunaris</a:t>
            </a:r>
            <a:r>
              <a:rPr lang="tr-TR" sz="2400" dirty="0" smtClean="0"/>
              <a:t> </a:t>
            </a:r>
          </a:p>
          <a:p>
            <a:pPr lvl="1"/>
            <a:r>
              <a:rPr lang="tr-TR" sz="2400" dirty="0" err="1" smtClean="0"/>
              <a:t>frontal</a:t>
            </a:r>
            <a:r>
              <a:rPr lang="tr-TR" sz="2400" dirty="0" smtClean="0"/>
              <a:t> </a:t>
            </a:r>
            <a:r>
              <a:rPr lang="tr-TR" sz="2400" dirty="0" err="1" smtClean="0"/>
              <a:t>recess</a:t>
            </a:r>
            <a:r>
              <a:rPr lang="tr-TR" sz="2400" dirty="0" smtClean="0"/>
              <a:t> </a:t>
            </a:r>
          </a:p>
          <a:p>
            <a:pPr lvl="1"/>
            <a:r>
              <a:rPr lang="tr-TR" sz="2400" dirty="0" err="1" smtClean="0"/>
              <a:t>etmoid</a:t>
            </a:r>
            <a:r>
              <a:rPr lang="tr-TR" sz="2400" dirty="0" smtClean="0"/>
              <a:t> bulla </a:t>
            </a:r>
          </a:p>
          <a:p>
            <a:pPr lvl="1"/>
            <a:r>
              <a:rPr lang="tr-TR" sz="2400" dirty="0" smtClean="0"/>
              <a:t>orta </a:t>
            </a:r>
            <a:r>
              <a:rPr lang="tr-TR" sz="2400" dirty="0" err="1" smtClean="0"/>
              <a:t>konka</a:t>
            </a:r>
            <a:r>
              <a:rPr lang="tr-TR" sz="2400" dirty="0" smtClean="0"/>
              <a:t> </a:t>
            </a:r>
          </a:p>
          <a:p>
            <a:pPr lvl="1"/>
            <a:r>
              <a:rPr lang="tr-TR" sz="2400" dirty="0" err="1" smtClean="0"/>
              <a:t>unsinat</a:t>
            </a:r>
            <a:r>
              <a:rPr lang="tr-TR" sz="2400" dirty="0" smtClean="0"/>
              <a:t> </a:t>
            </a:r>
            <a:r>
              <a:rPr lang="tr-TR" sz="2400" dirty="0" err="1" smtClean="0"/>
              <a:t>process</a:t>
            </a:r>
            <a:r>
              <a:rPr lang="tr-TR" sz="2400" dirty="0" smtClean="0"/>
              <a:t> </a:t>
            </a:r>
          </a:p>
        </p:txBody>
      </p:sp>
      <p:pic>
        <p:nvPicPr>
          <p:cNvPr id="8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PATOFİZYOLOJİ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Monotype Sorts" pitchFamily="2" charset="2"/>
              <a:buNone/>
              <a:defRPr/>
            </a:pPr>
            <a:r>
              <a:rPr lang="tr-TR" dirty="0" err="1" smtClean="0"/>
              <a:t>Ostiumun</a:t>
            </a:r>
            <a:r>
              <a:rPr lang="tr-TR" dirty="0" smtClean="0"/>
              <a:t> tıkanması</a:t>
            </a:r>
          </a:p>
          <a:p>
            <a:pPr algn="ctr">
              <a:buFont typeface="Monotype Sorts" pitchFamily="2" charset="2"/>
              <a:buNone/>
              <a:defRPr/>
            </a:pPr>
            <a:endParaRPr lang="en-US" dirty="0" smtClean="0">
              <a:sym typeface="Symbol" pitchFamily="18" charset="2"/>
            </a:endParaRPr>
          </a:p>
          <a:p>
            <a:pPr algn="ctr">
              <a:buFont typeface="Monotype Sorts" pitchFamily="2" charset="2"/>
              <a:buNone/>
              <a:defRPr/>
            </a:pPr>
            <a:r>
              <a:rPr lang="en-US" dirty="0" smtClean="0">
                <a:sym typeface="Symbol" pitchFamily="18" charset="2"/>
              </a:rPr>
              <a:t>  </a:t>
            </a:r>
            <a:r>
              <a:rPr lang="tr-TR" dirty="0" err="1" smtClean="0">
                <a:sym typeface="Symbol" pitchFamily="18" charset="2"/>
              </a:rPr>
              <a:t>Hipooksijenasyon</a:t>
            </a:r>
            <a:endParaRPr lang="en-US" dirty="0" smtClean="0"/>
          </a:p>
          <a:p>
            <a:pPr algn="ctr">
              <a:buFont typeface="Monotype Sorts" pitchFamily="2" charset="2"/>
              <a:buNone/>
              <a:defRPr/>
            </a:pPr>
            <a:r>
              <a:rPr lang="en-US" dirty="0" smtClean="0"/>
              <a:t> </a:t>
            </a:r>
            <a:endParaRPr lang="en-US" dirty="0" smtClean="0">
              <a:sym typeface="Symbol" pitchFamily="18" charset="2"/>
            </a:endParaRPr>
          </a:p>
          <a:p>
            <a:pPr algn="ctr">
              <a:buFont typeface="Monotype Sorts" pitchFamily="2" charset="2"/>
              <a:buNone/>
              <a:defRPr/>
            </a:pPr>
            <a:r>
              <a:rPr lang="en-US" dirty="0" smtClean="0">
                <a:sym typeface="Symbol" pitchFamily="18" charset="2"/>
              </a:rPr>
              <a:t>    </a:t>
            </a:r>
            <a:r>
              <a:rPr lang="tr-TR" dirty="0" err="1" smtClean="0">
                <a:sym typeface="Symbol" pitchFamily="18" charset="2"/>
              </a:rPr>
              <a:t>Silier</a:t>
            </a:r>
            <a:r>
              <a:rPr lang="tr-TR" dirty="0" smtClean="0">
                <a:sym typeface="Symbol" pitchFamily="18" charset="2"/>
              </a:rPr>
              <a:t> </a:t>
            </a:r>
            <a:r>
              <a:rPr lang="tr-TR" dirty="0" err="1" smtClean="0">
                <a:sym typeface="Symbol" pitchFamily="18" charset="2"/>
              </a:rPr>
              <a:t>disfonksiyon</a:t>
            </a:r>
            <a:r>
              <a:rPr lang="en-US" dirty="0" smtClean="0"/>
              <a:t> / </a:t>
            </a:r>
            <a:r>
              <a:rPr lang="tr-TR" dirty="0" smtClean="0"/>
              <a:t>mukus kalitesinde azalma</a:t>
            </a:r>
            <a:endParaRPr lang="en-US" dirty="0" smtClean="0"/>
          </a:p>
          <a:p>
            <a:pPr algn="ctr">
              <a:buFont typeface="Monotype Sorts" pitchFamily="2" charset="2"/>
              <a:buNone/>
              <a:defRPr/>
            </a:pPr>
            <a:r>
              <a:rPr lang="en-US" dirty="0" smtClean="0"/>
              <a:t>  </a:t>
            </a:r>
            <a:endParaRPr lang="en-US" dirty="0" smtClean="0">
              <a:sym typeface="Symbol" pitchFamily="18" charset="2"/>
            </a:endParaRPr>
          </a:p>
          <a:p>
            <a:pPr algn="ctr">
              <a:buFont typeface="Monotype Sorts" pitchFamily="2" charset="2"/>
              <a:buNone/>
              <a:defRPr/>
            </a:pPr>
            <a:r>
              <a:rPr lang="en-US" dirty="0" smtClean="0"/>
              <a:t>   </a:t>
            </a:r>
            <a:r>
              <a:rPr lang="tr-TR" dirty="0" err="1" smtClean="0"/>
              <a:t>Sekresyon</a:t>
            </a:r>
            <a:r>
              <a:rPr lang="tr-TR" dirty="0" smtClean="0"/>
              <a:t> </a:t>
            </a:r>
            <a:r>
              <a:rPr lang="tr-TR" dirty="0" err="1" smtClean="0"/>
              <a:t>retansiyonu</a:t>
            </a:r>
            <a:r>
              <a:rPr lang="en-US" dirty="0" smtClean="0"/>
              <a:t> / </a:t>
            </a:r>
            <a:r>
              <a:rPr lang="tr-TR" dirty="0" smtClean="0"/>
              <a:t>enfeksiyon</a:t>
            </a:r>
            <a:endParaRPr lang="en-US" dirty="0" smtClean="0"/>
          </a:p>
          <a:p>
            <a:pPr algn="ctr"/>
            <a:endParaRPr lang="tr-TR" dirty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6" name="5 Aşağı Ok"/>
          <p:cNvSpPr/>
          <p:nvPr/>
        </p:nvSpPr>
        <p:spPr>
          <a:xfrm>
            <a:off x="4357686" y="2428868"/>
            <a:ext cx="357190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Aşağı Ok"/>
          <p:cNvSpPr/>
          <p:nvPr/>
        </p:nvSpPr>
        <p:spPr>
          <a:xfrm>
            <a:off x="4357686" y="3500438"/>
            <a:ext cx="357190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Aşağı Ok"/>
          <p:cNvSpPr/>
          <p:nvPr/>
        </p:nvSpPr>
        <p:spPr>
          <a:xfrm>
            <a:off x="4357686" y="5000636"/>
            <a:ext cx="357190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tr-TR" dirty="0" smtClean="0"/>
              <a:t>       VİRÜSLER                          </a:t>
            </a:r>
          </a:p>
          <a:p>
            <a:pPr>
              <a:buNone/>
            </a:pPr>
            <a:r>
              <a:rPr lang="tr-TR" dirty="0" smtClean="0"/>
              <a:t>           </a:t>
            </a:r>
            <a:r>
              <a:rPr lang="tr-TR" dirty="0" err="1" smtClean="0"/>
              <a:t>Rhinovirüs</a:t>
            </a:r>
            <a:r>
              <a:rPr lang="tr-TR" dirty="0" smtClean="0"/>
              <a:t>                              </a:t>
            </a:r>
          </a:p>
          <a:p>
            <a:pPr>
              <a:buNone/>
            </a:pPr>
            <a:r>
              <a:rPr lang="tr-TR" dirty="0" smtClean="0"/>
              <a:t>           </a:t>
            </a:r>
            <a:r>
              <a:rPr lang="tr-TR" dirty="0" err="1" smtClean="0"/>
              <a:t>Parainfluenza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           </a:t>
            </a:r>
            <a:r>
              <a:rPr lang="tr-TR" dirty="0" err="1" smtClean="0"/>
              <a:t>İnfluenza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           </a:t>
            </a:r>
            <a:r>
              <a:rPr lang="tr-TR" dirty="0" err="1" smtClean="0"/>
              <a:t>Adenovirüs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   </a:t>
            </a:r>
          </a:p>
          <a:p>
            <a:pPr>
              <a:buNone/>
            </a:pPr>
            <a:r>
              <a:rPr lang="tr-TR" dirty="0" smtClean="0"/>
              <a:t>       BAKTERİLER</a:t>
            </a:r>
          </a:p>
          <a:p>
            <a:pPr>
              <a:buNone/>
            </a:pPr>
            <a:r>
              <a:rPr lang="tr-TR" dirty="0" smtClean="0"/>
              <a:t>           </a:t>
            </a:r>
            <a:r>
              <a:rPr lang="tr-TR" dirty="0" err="1" smtClean="0"/>
              <a:t>Streptococcus</a:t>
            </a:r>
            <a:r>
              <a:rPr lang="tr-TR" dirty="0" smtClean="0"/>
              <a:t> </a:t>
            </a:r>
            <a:r>
              <a:rPr lang="tr-TR" dirty="0" err="1" smtClean="0"/>
              <a:t>pneumonia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           </a:t>
            </a:r>
            <a:r>
              <a:rPr lang="tr-TR" dirty="0" err="1" smtClean="0"/>
              <a:t>Hemophilus</a:t>
            </a:r>
            <a:r>
              <a:rPr lang="tr-TR" dirty="0" smtClean="0"/>
              <a:t> </a:t>
            </a:r>
            <a:r>
              <a:rPr lang="tr-TR" dirty="0" err="1" smtClean="0"/>
              <a:t>influenza</a:t>
            </a:r>
            <a:r>
              <a:rPr lang="tr-TR" dirty="0" smtClean="0"/>
              <a:t>  </a:t>
            </a:r>
          </a:p>
          <a:p>
            <a:pPr>
              <a:buNone/>
            </a:pPr>
            <a:r>
              <a:rPr lang="tr-TR" dirty="0" smtClean="0"/>
              <a:t>           </a:t>
            </a:r>
            <a:r>
              <a:rPr lang="tr-TR" dirty="0" err="1" smtClean="0"/>
              <a:t>Moraxella</a:t>
            </a:r>
            <a:r>
              <a:rPr lang="tr-TR" dirty="0" smtClean="0"/>
              <a:t> </a:t>
            </a:r>
            <a:r>
              <a:rPr lang="tr-TR" dirty="0" err="1" smtClean="0"/>
              <a:t>catarrhalis</a:t>
            </a:r>
            <a:r>
              <a:rPr lang="tr-TR" dirty="0" smtClean="0"/>
              <a:t>  </a:t>
            </a:r>
          </a:p>
          <a:p>
            <a:pPr>
              <a:buNone/>
            </a:pPr>
            <a:r>
              <a:rPr lang="tr-TR" dirty="0" smtClean="0"/>
              <a:t>           </a:t>
            </a:r>
            <a:r>
              <a:rPr lang="tr-TR" dirty="0" err="1" smtClean="0"/>
              <a:t>Streptococcus</a:t>
            </a:r>
            <a:r>
              <a:rPr lang="tr-TR" dirty="0" smtClean="0"/>
              <a:t> </a:t>
            </a:r>
            <a:r>
              <a:rPr lang="tr-TR" dirty="0" err="1" smtClean="0"/>
              <a:t>pyogenes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           </a:t>
            </a:r>
            <a:r>
              <a:rPr lang="tr-TR" dirty="0" err="1" smtClean="0"/>
              <a:t>Anaerop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     </a:t>
            </a:r>
          </a:p>
          <a:p>
            <a:pPr>
              <a:buNone/>
            </a:pPr>
            <a:r>
              <a:rPr lang="tr-TR" dirty="0" smtClean="0"/>
              <a:t>       MANTARLAR</a:t>
            </a:r>
          </a:p>
          <a:p>
            <a:pPr>
              <a:buNone/>
            </a:pPr>
            <a:r>
              <a:rPr lang="tr-TR" dirty="0" smtClean="0"/>
              <a:t>           </a:t>
            </a:r>
            <a:r>
              <a:rPr lang="tr-TR" dirty="0" err="1" smtClean="0"/>
              <a:t>Aspergillus</a:t>
            </a:r>
            <a:endParaRPr lang="tr-TR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 l="10477" t="63312" r="56767" b="11166"/>
          <a:stretch>
            <a:fillRect/>
          </a:stretch>
        </p:blipFill>
        <p:spPr bwMode="auto">
          <a:xfrm>
            <a:off x="3214678" y="428604"/>
            <a:ext cx="562747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TANI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600" dirty="0" smtClean="0"/>
              <a:t>Çocuklarda </a:t>
            </a:r>
            <a:r>
              <a:rPr lang="tr-TR" sz="3600" dirty="0" err="1" smtClean="0"/>
              <a:t>rekürren</a:t>
            </a:r>
            <a:r>
              <a:rPr lang="tr-TR" sz="3600" dirty="0" smtClean="0"/>
              <a:t> ve </a:t>
            </a:r>
            <a:r>
              <a:rPr lang="tr-TR" sz="3600" dirty="0" err="1" smtClean="0"/>
              <a:t>kr</a:t>
            </a:r>
            <a:r>
              <a:rPr lang="tr-TR" sz="3600" dirty="0" smtClean="0"/>
              <a:t> sinüzitlerde belirtiler tipik değil  </a:t>
            </a:r>
            <a:r>
              <a:rPr lang="tr-TR" sz="3600" dirty="0" smtClean="0">
                <a:sym typeface="Wingdings" pitchFamily="2" charset="2"/>
              </a:rPr>
              <a:t> tanı zor</a:t>
            </a:r>
          </a:p>
          <a:p>
            <a:r>
              <a:rPr lang="tr-TR" sz="3600" dirty="0" smtClean="0">
                <a:sym typeface="Wingdings" pitchFamily="2" charset="2"/>
              </a:rPr>
              <a:t>Yılda 6-8 kez ÜSYE , semptomlar akut sinüzit ile karışır</a:t>
            </a:r>
          </a:p>
          <a:p>
            <a:r>
              <a:rPr lang="tr-TR" sz="3600" dirty="0" smtClean="0">
                <a:sym typeface="Wingdings" pitchFamily="2" charset="2"/>
              </a:rPr>
              <a:t>Akut sinüzitte semptomlar &gt;10 gün</a:t>
            </a:r>
          </a:p>
          <a:p>
            <a:endParaRPr lang="tr-TR" sz="2800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    Yaşa göre klinik değişken:</a:t>
            </a:r>
          </a:p>
          <a:p>
            <a:pPr>
              <a:buNone/>
            </a:pPr>
            <a:r>
              <a:rPr lang="tr-TR" dirty="0" smtClean="0"/>
              <a:t>        </a:t>
            </a:r>
          </a:p>
          <a:p>
            <a:pPr>
              <a:buNone/>
            </a:pPr>
            <a:r>
              <a:rPr lang="tr-TR" dirty="0" smtClean="0"/>
              <a:t>    Küçük çocuklarda </a:t>
            </a:r>
            <a:r>
              <a:rPr lang="tr-TR" dirty="0" smtClean="0">
                <a:sym typeface="Wingdings" pitchFamily="2" charset="2"/>
              </a:rPr>
              <a:t> </a:t>
            </a:r>
            <a:r>
              <a:rPr lang="tr-TR" dirty="0" smtClean="0"/>
              <a:t>nazal </a:t>
            </a:r>
            <a:r>
              <a:rPr lang="tr-TR" dirty="0" err="1" smtClean="0"/>
              <a:t>konjesyon</a:t>
            </a:r>
            <a:r>
              <a:rPr lang="tr-TR" dirty="0" smtClean="0"/>
              <a:t> ve burun tıkanıklığı en sık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    Büyük çocuklarda </a:t>
            </a:r>
            <a:r>
              <a:rPr lang="tr-TR" dirty="0" err="1" smtClean="0"/>
              <a:t>postnazal</a:t>
            </a:r>
            <a:r>
              <a:rPr lang="tr-TR" dirty="0" smtClean="0"/>
              <a:t> akıntı, boğaz ağrısı</a:t>
            </a:r>
            <a:endParaRPr lang="tr-TR" dirty="0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TANI</a:t>
            </a:r>
            <a:br>
              <a:rPr lang="tr-TR" dirty="0" smtClean="0"/>
            </a:br>
            <a:endParaRPr lang="en-US" dirty="0" smtClean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14348" y="1785926"/>
            <a:ext cx="3781452" cy="4310074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    </a:t>
            </a:r>
            <a:r>
              <a:rPr lang="en-US" sz="3600" dirty="0" err="1" smtClean="0">
                <a:solidFill>
                  <a:schemeClr val="accent2"/>
                </a:solidFill>
              </a:rPr>
              <a:t>Maj</a:t>
            </a:r>
            <a:r>
              <a:rPr lang="tr-TR" sz="3600" dirty="0" smtClean="0">
                <a:solidFill>
                  <a:schemeClr val="accent2"/>
                </a:solidFill>
              </a:rPr>
              <a:t>ö</a:t>
            </a:r>
            <a:r>
              <a:rPr lang="en-US" sz="3600" dirty="0" smtClean="0">
                <a:solidFill>
                  <a:schemeClr val="accent2"/>
                </a:solidFill>
              </a:rPr>
              <a:t>r </a:t>
            </a:r>
            <a:r>
              <a:rPr lang="en-US" sz="3600" dirty="0" err="1" smtClean="0">
                <a:solidFill>
                  <a:schemeClr val="accent2"/>
                </a:solidFill>
              </a:rPr>
              <a:t>fa</a:t>
            </a:r>
            <a:r>
              <a:rPr lang="tr-TR" sz="3600" dirty="0" smtClean="0">
                <a:solidFill>
                  <a:schemeClr val="accent2"/>
                </a:solidFill>
              </a:rPr>
              <a:t>k</a:t>
            </a:r>
            <a:r>
              <a:rPr lang="en-US" sz="3600" dirty="0" smtClean="0">
                <a:solidFill>
                  <a:schemeClr val="accent2"/>
                </a:solidFill>
              </a:rPr>
              <a:t>t</a:t>
            </a:r>
            <a:r>
              <a:rPr lang="tr-TR" sz="3600" dirty="0" err="1" smtClean="0">
                <a:solidFill>
                  <a:schemeClr val="accent2"/>
                </a:solidFill>
              </a:rPr>
              <a:t>örler</a:t>
            </a:r>
            <a:endParaRPr lang="en-US" dirty="0" smtClean="0">
              <a:solidFill>
                <a:schemeClr val="accent2"/>
              </a:solidFill>
            </a:endParaRPr>
          </a:p>
          <a:p>
            <a:pPr>
              <a:defRPr/>
            </a:pPr>
            <a:r>
              <a:rPr lang="en-US" dirty="0" smtClean="0"/>
              <a:t>N</a:t>
            </a:r>
            <a:r>
              <a:rPr lang="tr-TR" dirty="0" smtClean="0"/>
              <a:t>azal obstrüksiyon</a:t>
            </a:r>
            <a:endParaRPr lang="en-US" dirty="0" smtClean="0"/>
          </a:p>
          <a:p>
            <a:pPr>
              <a:defRPr/>
            </a:pPr>
            <a:r>
              <a:rPr lang="tr-TR" dirty="0" err="1" smtClean="0"/>
              <a:t>Pürülan</a:t>
            </a:r>
            <a:r>
              <a:rPr lang="tr-TR" dirty="0" smtClean="0"/>
              <a:t> akıntı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H</a:t>
            </a:r>
            <a:r>
              <a:rPr lang="tr-TR" dirty="0" smtClean="0"/>
              <a:t>i</a:t>
            </a:r>
            <a:r>
              <a:rPr lang="en-US" dirty="0" err="1" smtClean="0"/>
              <a:t>posmi</a:t>
            </a:r>
            <a:r>
              <a:rPr lang="en-US" dirty="0" smtClean="0"/>
              <a:t>/</a:t>
            </a:r>
            <a:r>
              <a:rPr lang="en-US" dirty="0" err="1" smtClean="0"/>
              <a:t>anosmi</a:t>
            </a:r>
            <a:endParaRPr lang="en-US" dirty="0" smtClean="0"/>
          </a:p>
          <a:p>
            <a:pPr>
              <a:defRPr/>
            </a:pPr>
            <a:r>
              <a:rPr lang="tr-TR" dirty="0" smtClean="0"/>
              <a:t>Öksürük(öz.gece artan)</a:t>
            </a:r>
            <a:endParaRPr lang="en-US" dirty="0" smtClean="0"/>
          </a:p>
          <a:p>
            <a:pPr>
              <a:buFont typeface="Monotype Sorts" pitchFamily="2" charset="2"/>
              <a:buNone/>
              <a:defRPr/>
            </a:pPr>
            <a:endParaRPr lang="en-US" dirty="0" smtClean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752600"/>
            <a:ext cx="3810000" cy="4343400"/>
          </a:xfrm>
        </p:spPr>
        <p:txBody>
          <a:bodyPr>
            <a:normAutofit/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    </a:t>
            </a:r>
            <a:r>
              <a:rPr lang="en-US" sz="3600" dirty="0" smtClean="0">
                <a:solidFill>
                  <a:schemeClr val="accent2"/>
                </a:solidFill>
              </a:rPr>
              <a:t>Min</a:t>
            </a:r>
            <a:r>
              <a:rPr lang="tr-TR" sz="3600" dirty="0" smtClean="0">
                <a:solidFill>
                  <a:schemeClr val="accent2"/>
                </a:solidFill>
              </a:rPr>
              <a:t>ö</a:t>
            </a:r>
            <a:r>
              <a:rPr lang="en-US" sz="3600" dirty="0" smtClean="0">
                <a:solidFill>
                  <a:schemeClr val="accent2"/>
                </a:solidFill>
              </a:rPr>
              <a:t>r </a:t>
            </a:r>
            <a:r>
              <a:rPr lang="en-US" sz="3600" dirty="0" err="1" smtClean="0">
                <a:solidFill>
                  <a:schemeClr val="accent2"/>
                </a:solidFill>
              </a:rPr>
              <a:t>fa</a:t>
            </a:r>
            <a:r>
              <a:rPr lang="tr-TR" sz="3600" dirty="0" smtClean="0">
                <a:solidFill>
                  <a:schemeClr val="accent2"/>
                </a:solidFill>
              </a:rPr>
              <a:t>k</a:t>
            </a:r>
            <a:r>
              <a:rPr lang="en-US" sz="3600" dirty="0" smtClean="0">
                <a:solidFill>
                  <a:schemeClr val="accent2"/>
                </a:solidFill>
              </a:rPr>
              <a:t>t</a:t>
            </a:r>
            <a:r>
              <a:rPr lang="tr-TR" sz="3600" dirty="0" smtClean="0">
                <a:solidFill>
                  <a:schemeClr val="accent2"/>
                </a:solidFill>
              </a:rPr>
              <a:t>ö</a:t>
            </a:r>
            <a:r>
              <a:rPr lang="en-US" sz="3600" dirty="0" smtClean="0">
                <a:solidFill>
                  <a:schemeClr val="accent2"/>
                </a:solidFill>
              </a:rPr>
              <a:t>r</a:t>
            </a:r>
            <a:r>
              <a:rPr lang="tr-TR" sz="3600" dirty="0" err="1" smtClean="0">
                <a:solidFill>
                  <a:schemeClr val="accent2"/>
                </a:solidFill>
              </a:rPr>
              <a:t>ler</a:t>
            </a:r>
            <a:endParaRPr lang="en-US" dirty="0" smtClean="0"/>
          </a:p>
          <a:p>
            <a:pPr>
              <a:defRPr/>
            </a:pPr>
            <a:r>
              <a:rPr lang="tr-TR" dirty="0" smtClean="0"/>
              <a:t>Yüzde ağrı</a:t>
            </a:r>
            <a:r>
              <a:rPr lang="en-US" dirty="0" smtClean="0"/>
              <a:t>/</a:t>
            </a:r>
            <a:r>
              <a:rPr lang="tr-TR" dirty="0" err="1" smtClean="0"/>
              <a:t>başağrısı</a:t>
            </a:r>
            <a:endParaRPr lang="en-US" dirty="0" smtClean="0"/>
          </a:p>
          <a:p>
            <a:pPr>
              <a:defRPr/>
            </a:pPr>
            <a:r>
              <a:rPr lang="tr-TR" dirty="0" smtClean="0"/>
              <a:t>Ateş</a:t>
            </a:r>
          </a:p>
          <a:p>
            <a:pPr>
              <a:defRPr/>
            </a:pPr>
            <a:r>
              <a:rPr lang="tr-TR" dirty="0" smtClean="0"/>
              <a:t>Ağız kokusu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D</a:t>
            </a:r>
            <a:r>
              <a:rPr lang="tr-TR" dirty="0" smtClean="0"/>
              <a:t>iş ağısı</a:t>
            </a:r>
            <a:endParaRPr lang="en-US" dirty="0" smtClean="0"/>
          </a:p>
          <a:p>
            <a:pPr>
              <a:defRPr/>
            </a:pPr>
            <a:r>
              <a:rPr lang="tr-TR" dirty="0" smtClean="0"/>
              <a:t>Halsizlik</a:t>
            </a:r>
            <a:endParaRPr lang="en-US" dirty="0" smtClean="0"/>
          </a:p>
          <a:p>
            <a:pPr>
              <a:buNone/>
              <a:defRPr/>
            </a:pPr>
            <a:endParaRPr lang="en-US" dirty="0" smtClean="0"/>
          </a:p>
        </p:txBody>
      </p:sp>
      <p:pic>
        <p:nvPicPr>
          <p:cNvPr id="39941" name="Picture 5" descr="DSCN237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4607702"/>
            <a:ext cx="3000396" cy="2250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Dikdörtgen"/>
          <p:cNvSpPr/>
          <p:nvPr/>
        </p:nvSpPr>
        <p:spPr>
          <a:xfrm>
            <a:off x="9608446" y="6551941"/>
            <a:ext cx="2744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kern="0" dirty="0">
                <a:solidFill>
                  <a:srgbClr val="DDDDD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 </a:t>
            </a:r>
            <a:endParaRPr lang="tr-TR" dirty="0"/>
          </a:p>
        </p:txBody>
      </p:sp>
      <p:pic>
        <p:nvPicPr>
          <p:cNvPr id="8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RADYOLOJİ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  <a:defRPr/>
            </a:pPr>
            <a:r>
              <a:rPr lang="tr-TR" sz="4000" dirty="0" smtClean="0"/>
              <a:t>K</a:t>
            </a:r>
            <a:r>
              <a:rPr lang="en-US" sz="4000" dirty="0" err="1" smtClean="0"/>
              <a:t>ompli</a:t>
            </a:r>
            <a:r>
              <a:rPr lang="tr-TR" sz="4000" dirty="0" err="1" smtClean="0"/>
              <a:t>ke</a:t>
            </a:r>
            <a:r>
              <a:rPr lang="tr-TR" sz="4000" dirty="0" smtClean="0"/>
              <a:t> sinüzit</a:t>
            </a:r>
            <a:r>
              <a:rPr lang="en-US" sz="4000" dirty="0" smtClean="0"/>
              <a:t> </a:t>
            </a:r>
          </a:p>
          <a:p>
            <a:pPr lvl="1">
              <a:buNone/>
              <a:defRPr/>
            </a:pPr>
            <a:r>
              <a:rPr lang="tr-TR" sz="4000" dirty="0" smtClean="0"/>
              <a:t>Kronik</a:t>
            </a:r>
            <a:r>
              <a:rPr lang="en-US" sz="4000" dirty="0" smtClean="0"/>
              <a:t>, </a:t>
            </a:r>
            <a:r>
              <a:rPr lang="tr-TR" sz="4000" dirty="0" smtClean="0"/>
              <a:t>dirençli veya </a:t>
            </a:r>
            <a:r>
              <a:rPr lang="en-US" sz="4000" dirty="0" smtClean="0"/>
              <a:t>re</a:t>
            </a:r>
            <a:r>
              <a:rPr lang="tr-TR" sz="4000" dirty="0" err="1" smtClean="0"/>
              <a:t>kü</a:t>
            </a:r>
            <a:r>
              <a:rPr lang="en-US" sz="4000" dirty="0" err="1" smtClean="0"/>
              <a:t>rren</a:t>
            </a:r>
            <a:r>
              <a:rPr lang="tr-TR" sz="4000" dirty="0" smtClean="0"/>
              <a:t> </a:t>
            </a:r>
            <a:r>
              <a:rPr lang="en-US" sz="4000" dirty="0" smtClean="0"/>
              <a:t>sin</a:t>
            </a:r>
            <a:r>
              <a:rPr lang="tr-TR" sz="4000" dirty="0" err="1" smtClean="0"/>
              <a:t>üzit</a:t>
            </a:r>
            <a:r>
              <a:rPr lang="en-US" sz="4000" dirty="0" smtClean="0"/>
              <a:t> </a:t>
            </a:r>
          </a:p>
          <a:p>
            <a:pPr lvl="1">
              <a:buNone/>
              <a:defRPr/>
            </a:pPr>
            <a:r>
              <a:rPr lang="tr-TR" sz="4000" dirty="0" smtClean="0"/>
              <a:t>Yüksek risk grubu hastalar</a:t>
            </a:r>
            <a:r>
              <a:rPr lang="en-US" sz="4000" dirty="0" smtClean="0"/>
              <a:t> (</a:t>
            </a:r>
            <a:r>
              <a:rPr lang="en-US" sz="4000" dirty="0" err="1" smtClean="0"/>
              <a:t>DM,Immunsupres</a:t>
            </a:r>
            <a:r>
              <a:rPr lang="tr-TR" sz="4000" dirty="0" err="1" smtClean="0"/>
              <a:t>if</a:t>
            </a:r>
            <a:r>
              <a:rPr lang="en-US" sz="4000" dirty="0" smtClean="0"/>
              <a:t>)</a:t>
            </a:r>
          </a:p>
          <a:p>
            <a:endParaRPr lang="tr-TR" dirty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42900"/>
            <a:ext cx="8001000" cy="1143000"/>
          </a:xfrm>
        </p:spPr>
        <p:txBody>
          <a:bodyPr/>
          <a:lstStyle/>
          <a:p>
            <a:pPr>
              <a:defRPr/>
            </a:pPr>
            <a:endParaRPr lang="en-US" sz="3600" dirty="0" smtClean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>
              <a:spcBef>
                <a:spcPct val="0"/>
              </a:spcBef>
              <a:buNone/>
              <a:defRPr/>
            </a:pPr>
            <a:r>
              <a:rPr lang="tr-TR" sz="3200" dirty="0" smtClean="0">
                <a:solidFill>
                  <a:schemeClr val="accent2"/>
                </a:solidFill>
              </a:rPr>
              <a:t> </a:t>
            </a:r>
            <a:r>
              <a:rPr lang="en-US" sz="3200" dirty="0" smtClean="0">
                <a:solidFill>
                  <a:schemeClr val="accent2"/>
                </a:solidFill>
              </a:rPr>
              <a:t>A</a:t>
            </a:r>
            <a:r>
              <a:rPr lang="tr-TR" sz="3200" dirty="0" smtClean="0">
                <a:solidFill>
                  <a:schemeClr val="accent2"/>
                </a:solidFill>
              </a:rPr>
              <a:t>KUT</a:t>
            </a:r>
          </a:p>
          <a:p>
            <a:pPr>
              <a:spcBef>
                <a:spcPct val="0"/>
              </a:spcBef>
              <a:buNone/>
              <a:defRPr/>
            </a:pPr>
            <a:endParaRPr lang="en-US" sz="3200" dirty="0" smtClean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en-US" sz="3200" dirty="0" smtClean="0">
                <a:solidFill>
                  <a:schemeClr val="accent2"/>
                </a:solidFill>
              </a:rPr>
              <a:t>S</a:t>
            </a:r>
            <a:r>
              <a:rPr lang="tr-TR" sz="3200" dirty="0" smtClean="0">
                <a:solidFill>
                  <a:schemeClr val="accent2"/>
                </a:solidFill>
              </a:rPr>
              <a:t>UBAKUT</a:t>
            </a:r>
            <a:endParaRPr lang="en-US" sz="3200" dirty="0" smtClean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None/>
              <a:defRPr/>
            </a:pPr>
            <a:endParaRPr lang="tr-TR" sz="3200" dirty="0" smtClean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tr-TR" sz="3200" dirty="0" smtClean="0">
                <a:solidFill>
                  <a:schemeClr val="accent2"/>
                </a:solidFill>
              </a:rPr>
              <a:t>KRONİK</a:t>
            </a:r>
          </a:p>
          <a:p>
            <a:pPr>
              <a:spcBef>
                <a:spcPct val="0"/>
              </a:spcBef>
              <a:buNone/>
              <a:defRPr/>
            </a:pPr>
            <a:endParaRPr lang="en-US" sz="3200" dirty="0" smtClean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en-US" sz="3200" dirty="0" smtClean="0">
                <a:solidFill>
                  <a:schemeClr val="accent2"/>
                </a:solidFill>
              </a:rPr>
              <a:t>R</a:t>
            </a:r>
            <a:r>
              <a:rPr lang="tr-TR" sz="3200" dirty="0" smtClean="0">
                <a:solidFill>
                  <a:schemeClr val="accent2"/>
                </a:solidFill>
              </a:rPr>
              <a:t>EKÜRREN AKUT</a:t>
            </a:r>
            <a:endParaRPr lang="en-US" sz="3200" dirty="0" smtClean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defRPr/>
            </a:pPr>
            <a:endParaRPr lang="en-US" sz="3200" dirty="0" smtClean="0">
              <a:solidFill>
                <a:schemeClr val="accent2"/>
              </a:solidFill>
            </a:endParaRPr>
          </a:p>
        </p:txBody>
      </p:sp>
      <p:sp>
        <p:nvSpPr>
          <p:cNvPr id="8090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55344" y="2000240"/>
            <a:ext cx="4038600" cy="4296224"/>
          </a:xfrm>
        </p:spPr>
        <p:txBody>
          <a:bodyPr/>
          <a:lstStyle/>
          <a:p>
            <a:pPr marL="582930" indent="-514350">
              <a:lnSpc>
                <a:spcPct val="90000"/>
              </a:lnSpc>
              <a:spcBef>
                <a:spcPct val="0"/>
              </a:spcBef>
              <a:buNone/>
              <a:defRPr/>
            </a:pPr>
            <a:r>
              <a:rPr lang="tr-TR" sz="3200" dirty="0" smtClean="0"/>
              <a:t>4 hafta</a:t>
            </a:r>
            <a:endParaRPr lang="en-US" sz="3200" dirty="0" smtClean="0"/>
          </a:p>
          <a:p>
            <a:pPr>
              <a:lnSpc>
                <a:spcPct val="90000"/>
              </a:lnSpc>
              <a:spcBef>
                <a:spcPct val="0"/>
              </a:spcBef>
              <a:buFont typeface="Monotype Sorts" pitchFamily="2" charset="2"/>
              <a:buNone/>
              <a:defRPr/>
            </a:pPr>
            <a:endParaRPr lang="en-US" sz="3200" dirty="0" smtClean="0"/>
          </a:p>
          <a:p>
            <a:pPr>
              <a:lnSpc>
                <a:spcPct val="90000"/>
              </a:lnSpc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US" sz="3200" dirty="0" smtClean="0"/>
              <a:t>4-12 </a:t>
            </a:r>
            <a:r>
              <a:rPr lang="tr-TR" sz="3200" dirty="0" smtClean="0"/>
              <a:t>hafta</a:t>
            </a:r>
            <a:endParaRPr lang="en-US" sz="3200" dirty="0" smtClean="0"/>
          </a:p>
          <a:p>
            <a:pPr>
              <a:lnSpc>
                <a:spcPct val="90000"/>
              </a:lnSpc>
              <a:spcBef>
                <a:spcPct val="0"/>
              </a:spcBef>
              <a:buFont typeface="Monotype Sorts" pitchFamily="2" charset="2"/>
              <a:buNone/>
              <a:defRPr/>
            </a:pPr>
            <a:endParaRPr lang="en-US" sz="3200" dirty="0" smtClean="0"/>
          </a:p>
          <a:p>
            <a:pPr>
              <a:lnSpc>
                <a:spcPct val="90000"/>
              </a:lnSpc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US" sz="3200" dirty="0" smtClean="0"/>
              <a:t>12 </a:t>
            </a:r>
            <a:r>
              <a:rPr lang="tr-TR" sz="3200" dirty="0" smtClean="0"/>
              <a:t>hafta veya daha fazla</a:t>
            </a:r>
            <a:endParaRPr lang="en-US" sz="3200" dirty="0" smtClean="0"/>
          </a:p>
          <a:p>
            <a:pPr>
              <a:lnSpc>
                <a:spcPct val="90000"/>
              </a:lnSpc>
              <a:spcBef>
                <a:spcPct val="0"/>
              </a:spcBef>
              <a:buFont typeface="Monotype Sorts" pitchFamily="2" charset="2"/>
              <a:buNone/>
              <a:defRPr/>
            </a:pPr>
            <a:endParaRPr lang="tr-TR" sz="3200" dirty="0" smtClean="0"/>
          </a:p>
          <a:p>
            <a:pPr>
              <a:lnSpc>
                <a:spcPct val="90000"/>
              </a:lnSpc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tr-TR" sz="3200" dirty="0" smtClean="0"/>
              <a:t>Her yıl 4 veya daha fazla atak</a:t>
            </a:r>
            <a:endParaRPr lang="en-US" sz="3200" dirty="0" smtClean="0"/>
          </a:p>
        </p:txBody>
      </p:sp>
      <p:pic>
        <p:nvPicPr>
          <p:cNvPr id="6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TEDAVİ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TIBBİ</a:t>
            </a:r>
          </a:p>
          <a:p>
            <a:r>
              <a:rPr lang="tr-TR" dirty="0" smtClean="0"/>
              <a:t>1.Antibiyotikler </a:t>
            </a:r>
          </a:p>
          <a:p>
            <a:r>
              <a:rPr lang="tr-TR" dirty="0" smtClean="0"/>
              <a:t>2.</a:t>
            </a:r>
            <a:r>
              <a:rPr lang="tr-TR" dirty="0" err="1" smtClean="0"/>
              <a:t>Dekonjestanlar</a:t>
            </a:r>
            <a:endParaRPr lang="tr-TR" dirty="0" smtClean="0"/>
          </a:p>
          <a:p>
            <a:r>
              <a:rPr lang="tr-TR" dirty="0" smtClean="0"/>
              <a:t>3.</a:t>
            </a:r>
            <a:r>
              <a:rPr lang="tr-TR" dirty="0" err="1" smtClean="0"/>
              <a:t>Antihistaminikler</a:t>
            </a:r>
            <a:endParaRPr lang="tr-TR" dirty="0" smtClean="0"/>
          </a:p>
          <a:p>
            <a:r>
              <a:rPr lang="tr-TR" dirty="0" smtClean="0"/>
              <a:t>4.</a:t>
            </a:r>
            <a:r>
              <a:rPr lang="tr-TR" dirty="0" err="1" smtClean="0"/>
              <a:t>Mukolitikler</a:t>
            </a:r>
            <a:endParaRPr lang="tr-TR" dirty="0" smtClean="0"/>
          </a:p>
          <a:p>
            <a:r>
              <a:rPr lang="tr-TR" dirty="0" smtClean="0"/>
              <a:t>5.Nazal </a:t>
            </a:r>
            <a:r>
              <a:rPr lang="tr-TR" dirty="0" err="1" smtClean="0"/>
              <a:t>irrigasyonlar</a:t>
            </a:r>
            <a:endParaRPr lang="tr-TR" dirty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102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2012083"/>
            <a:ext cx="8229600" cy="4313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3200" dirty="0" smtClean="0"/>
              <a:t>  </a:t>
            </a:r>
            <a:r>
              <a:rPr lang="en-US" sz="3200" i="1" dirty="0" smtClean="0"/>
              <a:t>S. </a:t>
            </a:r>
            <a:r>
              <a:rPr lang="en-US" sz="3200" i="1" dirty="0" err="1" smtClean="0"/>
              <a:t>pneumoniae</a:t>
            </a:r>
            <a:r>
              <a:rPr lang="en-US" sz="3200" i="1" dirty="0" smtClean="0"/>
              <a:t> </a:t>
            </a:r>
            <a:endParaRPr lang="tr-TR" sz="3200" i="1" dirty="0" smtClean="0"/>
          </a:p>
          <a:p>
            <a:pPr>
              <a:buNone/>
            </a:pPr>
            <a:r>
              <a:rPr lang="tr-TR" sz="3200" i="1" dirty="0" smtClean="0"/>
              <a:t>           %15</a:t>
            </a:r>
            <a:r>
              <a:rPr lang="en-US" sz="3200" dirty="0" smtClean="0"/>
              <a:t> </a:t>
            </a:r>
            <a:r>
              <a:rPr lang="en-US" sz="3200" dirty="0" err="1" smtClean="0"/>
              <a:t>peni</a:t>
            </a:r>
            <a:r>
              <a:rPr lang="tr-TR" sz="3200" dirty="0" smtClean="0"/>
              <a:t>s</a:t>
            </a:r>
            <a:r>
              <a:rPr lang="en-US" sz="3200" dirty="0" err="1" smtClean="0"/>
              <a:t>illin</a:t>
            </a:r>
            <a:r>
              <a:rPr lang="tr-TR" sz="3200" dirty="0" smtClean="0"/>
              <a:t>e orta düzeyde direnç</a:t>
            </a:r>
            <a:r>
              <a:rPr lang="en-US" sz="3200" dirty="0" smtClean="0"/>
              <a:t> </a:t>
            </a:r>
            <a:endParaRPr lang="tr-TR" sz="3200" dirty="0" smtClean="0"/>
          </a:p>
          <a:p>
            <a:pPr>
              <a:buNone/>
            </a:pPr>
            <a:r>
              <a:rPr lang="en-US" sz="3200" dirty="0" smtClean="0"/>
              <a:t> </a:t>
            </a:r>
            <a:r>
              <a:rPr lang="tr-TR" sz="3200" dirty="0" smtClean="0"/>
              <a:t>          %</a:t>
            </a:r>
            <a:r>
              <a:rPr lang="en-US" sz="3200" dirty="0" smtClean="0"/>
              <a:t>25 is</a:t>
            </a:r>
            <a:r>
              <a:rPr lang="tr-TR" sz="3200" dirty="0" smtClean="0"/>
              <a:t>e</a:t>
            </a:r>
            <a:r>
              <a:rPr lang="en-US" sz="3200" dirty="0" smtClean="0"/>
              <a:t> </a:t>
            </a:r>
            <a:r>
              <a:rPr lang="tr-TR" sz="3200" dirty="0" smtClean="0"/>
              <a:t>yüksek direnç</a:t>
            </a:r>
          </a:p>
          <a:p>
            <a:pPr>
              <a:buNone/>
            </a:pPr>
            <a:r>
              <a:rPr lang="tr-TR" sz="3200" dirty="0" smtClean="0"/>
              <a:t>                                       </a:t>
            </a:r>
            <a:r>
              <a:rPr lang="en-US" sz="3200" dirty="0" smtClean="0"/>
              <a:t>(</a:t>
            </a:r>
            <a:r>
              <a:rPr lang="en-US" sz="3200" dirty="0" err="1" smtClean="0"/>
              <a:t>Kaszuba</a:t>
            </a:r>
            <a:r>
              <a:rPr lang="en-US" sz="3200" dirty="0" smtClean="0"/>
              <a:t> et al., 2006)</a:t>
            </a:r>
          </a:p>
          <a:p>
            <a:endParaRPr lang="tr-TR" dirty="0"/>
          </a:p>
        </p:txBody>
      </p:sp>
      <p:pic>
        <p:nvPicPr>
          <p:cNvPr id="4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tr-TR" dirty="0" smtClean="0"/>
              <a:t>7 gün içinde yanıt yoksa</a:t>
            </a:r>
          </a:p>
          <a:p>
            <a:pPr algn="ctr">
              <a:buNone/>
            </a:pPr>
            <a:endParaRPr lang="tr-TR" sz="4400" dirty="0" smtClean="0"/>
          </a:p>
          <a:p>
            <a:pPr algn="ctr">
              <a:buNone/>
            </a:pPr>
            <a:endParaRPr lang="tr-TR" sz="4400" dirty="0" smtClean="0"/>
          </a:p>
          <a:p>
            <a:pPr algn="ctr">
              <a:buNone/>
            </a:pPr>
            <a:r>
              <a:rPr lang="tr-TR" sz="4400" dirty="0" smtClean="0"/>
              <a:t>direnç?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 algn="ctr">
              <a:buNone/>
            </a:pPr>
            <a:r>
              <a:rPr lang="tr-TR" sz="4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Ab değiştirilmeli</a:t>
            </a:r>
            <a:endParaRPr lang="tr-TR" sz="4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KOMPLİKASYONLAR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tr-TR" dirty="0" smtClean="0"/>
              <a:t>      </a:t>
            </a:r>
            <a:r>
              <a:rPr lang="tr-TR" dirty="0" err="1" smtClean="0"/>
              <a:t>Orbital</a:t>
            </a:r>
            <a:r>
              <a:rPr lang="tr-TR" dirty="0" smtClean="0"/>
              <a:t> komplikasyonlar</a:t>
            </a:r>
          </a:p>
          <a:p>
            <a:pPr lvl="0">
              <a:buNone/>
            </a:pPr>
            <a:r>
              <a:rPr lang="tr-TR" dirty="0" smtClean="0"/>
              <a:t>             </a:t>
            </a:r>
            <a:r>
              <a:rPr lang="tr-TR" dirty="0" err="1" smtClean="0"/>
              <a:t>Preseptal</a:t>
            </a:r>
            <a:r>
              <a:rPr lang="tr-TR" dirty="0" smtClean="0"/>
              <a:t> </a:t>
            </a:r>
            <a:r>
              <a:rPr lang="tr-TR" dirty="0" err="1" smtClean="0"/>
              <a:t>selülit</a:t>
            </a:r>
            <a:r>
              <a:rPr lang="tr-TR" dirty="0" smtClean="0"/>
              <a:t> </a:t>
            </a:r>
          </a:p>
          <a:p>
            <a:pPr lvl="0">
              <a:buNone/>
            </a:pPr>
            <a:r>
              <a:rPr lang="tr-TR" dirty="0" smtClean="0"/>
              <a:t>             </a:t>
            </a:r>
            <a:r>
              <a:rPr lang="tr-TR" dirty="0" err="1" smtClean="0"/>
              <a:t>Orbital</a:t>
            </a:r>
            <a:r>
              <a:rPr lang="tr-TR" dirty="0" smtClean="0"/>
              <a:t> </a:t>
            </a:r>
            <a:r>
              <a:rPr lang="tr-TR" dirty="0" err="1" smtClean="0"/>
              <a:t>Selülit</a:t>
            </a:r>
            <a:r>
              <a:rPr lang="tr-TR" dirty="0" smtClean="0"/>
              <a:t> </a:t>
            </a:r>
          </a:p>
          <a:p>
            <a:pPr lvl="0">
              <a:buNone/>
            </a:pPr>
            <a:r>
              <a:rPr lang="tr-TR" dirty="0" smtClean="0"/>
              <a:t>             </a:t>
            </a:r>
            <a:r>
              <a:rPr lang="tr-TR" dirty="0" err="1" smtClean="0"/>
              <a:t>Subperiostal</a:t>
            </a:r>
            <a:r>
              <a:rPr lang="tr-TR" dirty="0" smtClean="0"/>
              <a:t> </a:t>
            </a:r>
            <a:r>
              <a:rPr lang="tr-TR" dirty="0" err="1" smtClean="0"/>
              <a:t>abse</a:t>
            </a:r>
            <a:r>
              <a:rPr lang="tr-TR" dirty="0" smtClean="0"/>
              <a:t> </a:t>
            </a:r>
          </a:p>
          <a:p>
            <a:pPr lvl="0">
              <a:buNone/>
            </a:pPr>
            <a:r>
              <a:rPr lang="tr-TR" dirty="0" smtClean="0"/>
              <a:t>             </a:t>
            </a:r>
            <a:r>
              <a:rPr lang="tr-TR" dirty="0" err="1" smtClean="0"/>
              <a:t>Orbital</a:t>
            </a:r>
            <a:r>
              <a:rPr lang="tr-TR" dirty="0" smtClean="0"/>
              <a:t> </a:t>
            </a:r>
            <a:r>
              <a:rPr lang="tr-TR" dirty="0" err="1" smtClean="0"/>
              <a:t>abse</a:t>
            </a:r>
            <a:r>
              <a:rPr lang="tr-TR" dirty="0" smtClean="0"/>
              <a:t> </a:t>
            </a:r>
          </a:p>
          <a:p>
            <a:pPr lvl="0">
              <a:buNone/>
            </a:pPr>
            <a:r>
              <a:rPr lang="tr-TR" dirty="0" smtClean="0"/>
              <a:t>             </a:t>
            </a:r>
            <a:r>
              <a:rPr lang="tr-TR" dirty="0" err="1" smtClean="0"/>
              <a:t>Kavernöz</a:t>
            </a:r>
            <a:r>
              <a:rPr lang="tr-TR" dirty="0" smtClean="0"/>
              <a:t> sinüs </a:t>
            </a:r>
            <a:r>
              <a:rPr lang="tr-TR" dirty="0" err="1" smtClean="0"/>
              <a:t>trombozu</a:t>
            </a:r>
            <a:r>
              <a:rPr lang="tr-TR" dirty="0" smtClean="0"/>
              <a:t> </a:t>
            </a:r>
          </a:p>
          <a:p>
            <a:pPr lvl="0">
              <a:buNone/>
            </a:pPr>
            <a:r>
              <a:rPr lang="tr-TR" dirty="0" smtClean="0"/>
              <a:t>      </a:t>
            </a:r>
            <a:r>
              <a:rPr lang="tr-TR" dirty="0" err="1" smtClean="0"/>
              <a:t>İntrakranial</a:t>
            </a:r>
            <a:r>
              <a:rPr lang="tr-TR" dirty="0" smtClean="0"/>
              <a:t> komplikasyonlar: </a:t>
            </a:r>
          </a:p>
          <a:p>
            <a:pPr lvl="0">
              <a:buNone/>
            </a:pPr>
            <a:r>
              <a:rPr lang="tr-TR" dirty="0" smtClean="0"/>
              <a:t>              </a:t>
            </a:r>
            <a:r>
              <a:rPr lang="tr-TR" dirty="0" err="1" smtClean="0"/>
              <a:t>Serebral</a:t>
            </a:r>
            <a:r>
              <a:rPr lang="tr-TR" dirty="0" smtClean="0"/>
              <a:t> </a:t>
            </a:r>
            <a:r>
              <a:rPr lang="tr-TR" dirty="0" err="1" smtClean="0"/>
              <a:t>abse</a:t>
            </a:r>
            <a:r>
              <a:rPr lang="tr-TR" dirty="0" smtClean="0"/>
              <a:t> </a:t>
            </a:r>
          </a:p>
          <a:p>
            <a:pPr lvl="0">
              <a:buNone/>
            </a:pPr>
            <a:r>
              <a:rPr lang="tr-TR" dirty="0" smtClean="0"/>
              <a:t>              </a:t>
            </a:r>
            <a:r>
              <a:rPr lang="tr-TR" dirty="0" err="1" smtClean="0"/>
              <a:t>Epidural</a:t>
            </a:r>
            <a:r>
              <a:rPr lang="tr-TR" dirty="0" smtClean="0"/>
              <a:t> </a:t>
            </a:r>
            <a:r>
              <a:rPr lang="tr-TR" dirty="0" err="1" smtClean="0"/>
              <a:t>abse</a:t>
            </a:r>
            <a:r>
              <a:rPr lang="tr-TR" dirty="0" smtClean="0"/>
              <a:t> </a:t>
            </a:r>
          </a:p>
          <a:p>
            <a:pPr lvl="0">
              <a:buNone/>
            </a:pPr>
            <a:r>
              <a:rPr lang="tr-TR" dirty="0" smtClean="0"/>
              <a:t>              </a:t>
            </a:r>
            <a:r>
              <a:rPr lang="tr-TR" dirty="0" err="1" smtClean="0"/>
              <a:t>Subdural</a:t>
            </a:r>
            <a:r>
              <a:rPr lang="tr-TR" dirty="0" smtClean="0"/>
              <a:t> </a:t>
            </a:r>
            <a:r>
              <a:rPr lang="tr-TR" dirty="0" err="1" smtClean="0"/>
              <a:t>abse</a:t>
            </a:r>
            <a:r>
              <a:rPr lang="tr-TR" dirty="0" smtClean="0"/>
              <a:t> </a:t>
            </a:r>
          </a:p>
          <a:p>
            <a:pPr lvl="0">
              <a:buNone/>
            </a:pPr>
            <a:r>
              <a:rPr lang="tr-TR" dirty="0" smtClean="0"/>
              <a:t>              Menenjit </a:t>
            </a:r>
          </a:p>
          <a:p>
            <a:pPr lvl="0">
              <a:buNone/>
            </a:pPr>
            <a:r>
              <a:rPr lang="tr-TR" dirty="0" smtClean="0"/>
              <a:t>              </a:t>
            </a:r>
            <a:r>
              <a:rPr lang="tr-TR" dirty="0" err="1" smtClean="0"/>
              <a:t>Venöz</a:t>
            </a:r>
            <a:r>
              <a:rPr lang="tr-TR" dirty="0" smtClean="0"/>
              <a:t> sinüs </a:t>
            </a:r>
            <a:r>
              <a:rPr lang="tr-TR" dirty="0" err="1" smtClean="0"/>
              <a:t>tromboflebiti</a:t>
            </a:r>
            <a:r>
              <a:rPr lang="tr-TR" dirty="0" smtClean="0"/>
              <a:t> </a:t>
            </a:r>
          </a:p>
          <a:p>
            <a:pPr lvl="0">
              <a:buNone/>
            </a:pPr>
            <a:r>
              <a:rPr lang="tr-TR" dirty="0" smtClean="0"/>
              <a:t>              </a:t>
            </a:r>
            <a:r>
              <a:rPr lang="tr-TR" dirty="0" err="1" smtClean="0"/>
              <a:t>Pott</a:t>
            </a:r>
            <a:r>
              <a:rPr lang="tr-TR" dirty="0" smtClean="0"/>
              <a:t> </a:t>
            </a:r>
            <a:r>
              <a:rPr lang="tr-TR" dirty="0" err="1" smtClean="0"/>
              <a:t>puffy</a:t>
            </a:r>
            <a:r>
              <a:rPr lang="tr-TR" dirty="0" smtClean="0"/>
              <a:t> tümörü </a:t>
            </a:r>
          </a:p>
          <a:p>
            <a:pPr lvl="0">
              <a:buNone/>
            </a:pPr>
            <a:r>
              <a:rPr lang="tr-TR" dirty="0" smtClean="0"/>
              <a:t>      Diğer komplikasyonlar </a:t>
            </a:r>
          </a:p>
          <a:p>
            <a:pPr lvl="0">
              <a:buNone/>
            </a:pPr>
            <a:r>
              <a:rPr lang="tr-TR" dirty="0" smtClean="0"/>
              <a:t>              </a:t>
            </a:r>
            <a:r>
              <a:rPr lang="tr-TR" dirty="0" err="1" smtClean="0"/>
              <a:t>Mukosel</a:t>
            </a:r>
            <a:r>
              <a:rPr lang="tr-TR" dirty="0" smtClean="0"/>
              <a:t> </a:t>
            </a:r>
          </a:p>
          <a:p>
            <a:pPr lvl="0">
              <a:buNone/>
            </a:pPr>
            <a:r>
              <a:rPr lang="tr-TR" dirty="0" smtClean="0"/>
              <a:t>              </a:t>
            </a:r>
            <a:r>
              <a:rPr lang="tr-TR" dirty="0" err="1" smtClean="0"/>
              <a:t>Dakriosistit</a:t>
            </a:r>
            <a:r>
              <a:rPr lang="tr-TR" dirty="0" smtClean="0"/>
              <a:t> </a:t>
            </a:r>
          </a:p>
          <a:p>
            <a:pPr lvl="0">
              <a:buNone/>
            </a:pPr>
            <a:r>
              <a:rPr lang="tr-TR" dirty="0" smtClean="0"/>
              <a:t>              </a:t>
            </a:r>
            <a:r>
              <a:rPr lang="tr-TR" dirty="0" err="1" smtClean="0"/>
              <a:t>Osteomyelit</a:t>
            </a:r>
            <a:r>
              <a:rPr lang="tr-TR" dirty="0" smtClean="0"/>
              <a:t> </a:t>
            </a:r>
          </a:p>
          <a:p>
            <a:endParaRPr lang="tr-TR" dirty="0"/>
          </a:p>
        </p:txBody>
      </p:sp>
      <p:pic>
        <p:nvPicPr>
          <p:cNvPr id="7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  ORBİTA KOMPLİKASYONLARI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    </a:t>
            </a:r>
            <a:r>
              <a:rPr lang="tr-TR" dirty="0" err="1" smtClean="0"/>
              <a:t>Orbitaya</a:t>
            </a:r>
            <a:r>
              <a:rPr lang="tr-TR" dirty="0" smtClean="0"/>
              <a:t> yayılım</a:t>
            </a:r>
          </a:p>
          <a:p>
            <a:pPr>
              <a:buNone/>
            </a:pPr>
            <a:r>
              <a:rPr lang="tr-TR" dirty="0" smtClean="0"/>
              <a:t>         </a:t>
            </a:r>
            <a:r>
              <a:rPr lang="tr-TR" dirty="0" err="1" smtClean="0"/>
              <a:t>ven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         arter</a:t>
            </a:r>
          </a:p>
          <a:p>
            <a:pPr>
              <a:buNone/>
            </a:pPr>
            <a:r>
              <a:rPr lang="tr-TR" dirty="0" smtClean="0"/>
              <a:t>         lenfatik </a:t>
            </a:r>
          </a:p>
          <a:p>
            <a:pPr>
              <a:buNone/>
            </a:pPr>
            <a:r>
              <a:rPr lang="tr-TR" dirty="0" smtClean="0"/>
              <a:t>         direkt (</a:t>
            </a:r>
            <a:r>
              <a:rPr lang="tr-TR" dirty="0" err="1" smtClean="0"/>
              <a:t>lamina</a:t>
            </a:r>
            <a:r>
              <a:rPr lang="tr-TR" dirty="0" smtClean="0"/>
              <a:t> </a:t>
            </a:r>
            <a:r>
              <a:rPr lang="tr-TR" dirty="0" err="1" smtClean="0"/>
              <a:t>papiracea</a:t>
            </a:r>
            <a:r>
              <a:rPr lang="tr-TR" dirty="0" smtClean="0"/>
              <a:t>)</a:t>
            </a:r>
          </a:p>
          <a:p>
            <a:pPr>
              <a:buNone/>
            </a:pPr>
            <a:r>
              <a:rPr lang="tr-TR" dirty="0" smtClean="0"/>
              <a:t>    </a:t>
            </a:r>
          </a:p>
          <a:p>
            <a:pPr>
              <a:buNone/>
            </a:pPr>
            <a:r>
              <a:rPr lang="tr-TR" dirty="0" smtClean="0"/>
              <a:t>Çocuklarda akut sinüzit komplikasyonu, erişkinlerde </a:t>
            </a:r>
            <a:r>
              <a:rPr lang="tr-TR" dirty="0" err="1" smtClean="0"/>
              <a:t>kr</a:t>
            </a:r>
            <a:r>
              <a:rPr lang="tr-TR" dirty="0" smtClean="0"/>
              <a:t> sinüzit komplikasyonu </a:t>
            </a:r>
            <a:endParaRPr lang="tr-TR" dirty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PRESEPTAL ENFEKSİYONLAR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      </a:t>
            </a:r>
            <a:r>
              <a:rPr lang="tr-TR" sz="4000" dirty="0" smtClean="0"/>
              <a:t> </a:t>
            </a:r>
          </a:p>
          <a:p>
            <a:pPr>
              <a:buNone/>
            </a:pPr>
            <a:r>
              <a:rPr lang="tr-TR" sz="4000" dirty="0" smtClean="0"/>
              <a:t>           </a:t>
            </a:r>
            <a:r>
              <a:rPr lang="tr-TR" sz="4000" dirty="0" err="1" smtClean="0"/>
              <a:t>Erizipel</a:t>
            </a:r>
            <a:r>
              <a:rPr lang="tr-TR" sz="4000" dirty="0" smtClean="0"/>
              <a:t>, </a:t>
            </a:r>
            <a:r>
              <a:rPr lang="tr-TR" sz="4000" dirty="0" err="1" smtClean="0"/>
              <a:t>impetigo</a:t>
            </a:r>
            <a:r>
              <a:rPr lang="tr-TR" sz="4000" dirty="0" smtClean="0"/>
              <a:t> gibi deri enfeksiyonlarından sonra</a:t>
            </a:r>
          </a:p>
          <a:p>
            <a:pPr>
              <a:buNone/>
            </a:pPr>
            <a:r>
              <a:rPr lang="tr-TR" sz="4000" dirty="0" smtClean="0"/>
              <a:t>           Travma, </a:t>
            </a:r>
            <a:r>
              <a:rPr lang="tr-TR" sz="4000" dirty="0" err="1" smtClean="0"/>
              <a:t>laserasyon</a:t>
            </a:r>
            <a:r>
              <a:rPr lang="tr-TR" sz="4000" dirty="0" smtClean="0"/>
              <a:t>, yabancı cisimlerden sonra</a:t>
            </a:r>
          </a:p>
          <a:p>
            <a:endParaRPr lang="tr-TR" dirty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PRESEPTAL SELLÜLİT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tr-TR" dirty="0"/>
          </a:p>
        </p:txBody>
      </p:sp>
      <p:pic>
        <p:nvPicPr>
          <p:cNvPr id="4" name="Picture 4" descr="Paediatric_5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928802"/>
            <a:ext cx="6926263" cy="4651375"/>
          </a:xfrm>
          <a:prstGeom prst="rect">
            <a:avLst/>
          </a:prstGeom>
          <a:noFill/>
        </p:spPr>
      </p:pic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POSTSEPTAL ENFEKSİYONLAR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sz="4000" dirty="0" smtClean="0"/>
              <a:t>%70-80inin </a:t>
            </a:r>
            <a:r>
              <a:rPr lang="tr-TR" sz="4000" dirty="0" err="1" smtClean="0"/>
              <a:t>orjini</a:t>
            </a:r>
            <a:r>
              <a:rPr lang="tr-TR" sz="4000" dirty="0" smtClean="0"/>
              <a:t> </a:t>
            </a:r>
            <a:r>
              <a:rPr lang="tr-TR" sz="4000" dirty="0" err="1" smtClean="0"/>
              <a:t>paranazal</a:t>
            </a:r>
            <a:r>
              <a:rPr lang="tr-TR" sz="4000" dirty="0" smtClean="0"/>
              <a:t> sinüsler </a:t>
            </a:r>
          </a:p>
          <a:p>
            <a:pPr algn="ctr">
              <a:buNone/>
            </a:pPr>
            <a:endParaRPr lang="tr-TR" sz="4000" dirty="0" smtClean="0"/>
          </a:p>
          <a:p>
            <a:pPr algn="ctr">
              <a:buNone/>
            </a:pPr>
            <a:r>
              <a:rPr lang="tr-TR" sz="4000" dirty="0" smtClean="0"/>
              <a:t>en sık </a:t>
            </a:r>
            <a:r>
              <a:rPr lang="tr-TR" sz="4000" dirty="0" err="1" smtClean="0"/>
              <a:t>etmoid</a:t>
            </a:r>
            <a:r>
              <a:rPr lang="tr-TR" sz="4000" dirty="0" smtClean="0"/>
              <a:t> </a:t>
            </a:r>
          </a:p>
          <a:p>
            <a:pPr algn="ctr">
              <a:buNone/>
            </a:pPr>
            <a:r>
              <a:rPr lang="tr-TR" sz="4000" dirty="0" smtClean="0"/>
              <a:t> </a:t>
            </a:r>
            <a:r>
              <a:rPr lang="tr-TR" sz="4000" dirty="0" err="1" smtClean="0"/>
              <a:t>maksiller</a:t>
            </a:r>
            <a:r>
              <a:rPr lang="tr-TR" sz="4000" dirty="0" smtClean="0"/>
              <a:t> sinüs</a:t>
            </a:r>
          </a:p>
          <a:p>
            <a:endParaRPr lang="tr-TR" dirty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tr-TR" sz="5100" dirty="0" err="1" smtClean="0"/>
              <a:t>Chandler</a:t>
            </a:r>
            <a:r>
              <a:rPr lang="tr-TR" sz="5100" dirty="0" smtClean="0"/>
              <a:t> ve arkadaşlarının yaptığı sınıflandırmaya göre:</a:t>
            </a:r>
          </a:p>
          <a:p>
            <a:r>
              <a:rPr lang="tr-TR" sz="5100" dirty="0" err="1" smtClean="0"/>
              <a:t>Orbital</a:t>
            </a:r>
            <a:r>
              <a:rPr lang="tr-TR" sz="5100" dirty="0" smtClean="0"/>
              <a:t> </a:t>
            </a:r>
            <a:r>
              <a:rPr lang="tr-TR" sz="5100" dirty="0" err="1" smtClean="0"/>
              <a:t>inflamasyon</a:t>
            </a:r>
            <a:r>
              <a:rPr lang="tr-TR" sz="5100" dirty="0" smtClean="0"/>
              <a:t>(</a:t>
            </a:r>
            <a:r>
              <a:rPr lang="tr-TR" sz="5100" dirty="0" err="1" smtClean="0"/>
              <a:t>preseptal</a:t>
            </a:r>
            <a:r>
              <a:rPr lang="tr-TR" sz="5100" dirty="0" smtClean="0"/>
              <a:t>): </a:t>
            </a:r>
            <a:r>
              <a:rPr lang="tr-TR" sz="5100" dirty="0" err="1" smtClean="0"/>
              <a:t>venöz</a:t>
            </a:r>
            <a:r>
              <a:rPr lang="tr-TR" sz="5100" dirty="0" smtClean="0"/>
              <a:t> drenaj bozukluğuna bağlı göz kapaklarında ödem</a:t>
            </a:r>
          </a:p>
          <a:p>
            <a:r>
              <a:rPr lang="tr-TR" sz="5100" dirty="0" err="1" smtClean="0"/>
              <a:t>Orbital</a:t>
            </a:r>
            <a:r>
              <a:rPr lang="tr-TR" sz="5100" dirty="0" smtClean="0"/>
              <a:t> </a:t>
            </a:r>
            <a:r>
              <a:rPr lang="tr-TR" sz="5100" dirty="0" err="1" smtClean="0"/>
              <a:t>sellülit</a:t>
            </a:r>
            <a:r>
              <a:rPr lang="tr-TR" sz="5100" dirty="0" smtClean="0"/>
              <a:t>:en sık sinüzit komplikasyonu, çocuklarda akut </a:t>
            </a:r>
            <a:r>
              <a:rPr lang="tr-TR" sz="5100" dirty="0" err="1" smtClean="0"/>
              <a:t>etmoidite</a:t>
            </a:r>
            <a:r>
              <a:rPr lang="tr-TR" sz="5100" dirty="0" smtClean="0"/>
              <a:t> bağlı</a:t>
            </a:r>
          </a:p>
          <a:p>
            <a:r>
              <a:rPr lang="tr-TR" sz="5100" dirty="0" err="1" smtClean="0"/>
              <a:t>Subperiostal</a:t>
            </a:r>
            <a:r>
              <a:rPr lang="tr-TR" sz="5100" dirty="0" smtClean="0"/>
              <a:t> </a:t>
            </a:r>
            <a:r>
              <a:rPr lang="tr-TR" sz="5100" dirty="0" err="1" smtClean="0"/>
              <a:t>abse</a:t>
            </a:r>
            <a:r>
              <a:rPr lang="tr-TR" sz="5100" dirty="0" smtClean="0"/>
              <a:t>:</a:t>
            </a:r>
            <a:r>
              <a:rPr lang="tr-TR" sz="5100" dirty="0" err="1" smtClean="0"/>
              <a:t>orbita</a:t>
            </a:r>
            <a:r>
              <a:rPr lang="tr-TR" sz="5100" dirty="0" smtClean="0"/>
              <a:t> </a:t>
            </a:r>
            <a:r>
              <a:rPr lang="tr-TR" sz="5100" dirty="0" err="1" smtClean="0"/>
              <a:t>periostu</a:t>
            </a:r>
            <a:r>
              <a:rPr lang="tr-TR" sz="5100" dirty="0" smtClean="0"/>
              <a:t> ve kemik arasında </a:t>
            </a:r>
            <a:r>
              <a:rPr lang="tr-TR" sz="5100" dirty="0" err="1" smtClean="0"/>
              <a:t>abse</a:t>
            </a:r>
            <a:r>
              <a:rPr lang="tr-TR" sz="5100" dirty="0" smtClean="0"/>
              <a:t>, belirgin </a:t>
            </a:r>
            <a:r>
              <a:rPr lang="tr-TR" sz="5100" dirty="0" err="1" smtClean="0"/>
              <a:t>proptozis</a:t>
            </a:r>
            <a:r>
              <a:rPr lang="tr-TR" sz="5100" dirty="0" smtClean="0"/>
              <a:t> ve göz hareketlerinde kısıtlılık</a:t>
            </a:r>
          </a:p>
          <a:p>
            <a:r>
              <a:rPr lang="tr-TR" sz="5100" dirty="0" err="1" smtClean="0"/>
              <a:t>Orbital</a:t>
            </a:r>
            <a:r>
              <a:rPr lang="tr-TR" sz="5100" dirty="0" smtClean="0"/>
              <a:t> </a:t>
            </a:r>
            <a:r>
              <a:rPr lang="tr-TR" sz="5100" dirty="0" err="1" smtClean="0"/>
              <a:t>abse</a:t>
            </a:r>
            <a:r>
              <a:rPr lang="tr-TR" sz="5100" dirty="0" smtClean="0"/>
              <a:t>:</a:t>
            </a:r>
            <a:r>
              <a:rPr lang="tr-TR" sz="5100" dirty="0" err="1" smtClean="0"/>
              <a:t>abse</a:t>
            </a:r>
            <a:r>
              <a:rPr lang="tr-TR" sz="5100" dirty="0" smtClean="0"/>
              <a:t> </a:t>
            </a:r>
            <a:r>
              <a:rPr lang="tr-TR" sz="5100" dirty="0" err="1" smtClean="0"/>
              <a:t>orbita</a:t>
            </a:r>
            <a:r>
              <a:rPr lang="tr-TR" sz="5100" dirty="0" smtClean="0"/>
              <a:t> içinde, ileri derecede </a:t>
            </a:r>
            <a:r>
              <a:rPr lang="tr-TR" sz="5100" dirty="0" err="1" smtClean="0"/>
              <a:t>proptozis</a:t>
            </a:r>
            <a:r>
              <a:rPr lang="tr-TR" sz="5100" dirty="0" smtClean="0"/>
              <a:t>+</a:t>
            </a:r>
            <a:r>
              <a:rPr lang="tr-TR" sz="5100" dirty="0" err="1" smtClean="0"/>
              <a:t>oftalmopleji</a:t>
            </a:r>
            <a:endParaRPr lang="tr-TR" sz="5100" dirty="0" smtClean="0"/>
          </a:p>
          <a:p>
            <a:r>
              <a:rPr lang="tr-TR" sz="5100" dirty="0" err="1" smtClean="0"/>
              <a:t>Kavernöz</a:t>
            </a:r>
            <a:r>
              <a:rPr lang="tr-TR" sz="5100" dirty="0" smtClean="0"/>
              <a:t> sinüs </a:t>
            </a:r>
            <a:r>
              <a:rPr lang="tr-TR" sz="5100" dirty="0" err="1" smtClean="0"/>
              <a:t>trombozu</a:t>
            </a:r>
            <a:r>
              <a:rPr lang="tr-TR" sz="5100" dirty="0" smtClean="0"/>
              <a:t>:</a:t>
            </a:r>
            <a:r>
              <a:rPr lang="tr-TR" sz="5100" dirty="0" err="1" smtClean="0"/>
              <a:t>Okulomotor</a:t>
            </a:r>
            <a:r>
              <a:rPr lang="tr-TR" sz="5100" dirty="0" smtClean="0"/>
              <a:t>,</a:t>
            </a:r>
            <a:r>
              <a:rPr lang="tr-TR" sz="5100" dirty="0" err="1" smtClean="0"/>
              <a:t>troklear</a:t>
            </a:r>
            <a:r>
              <a:rPr lang="tr-TR" sz="5100" dirty="0" smtClean="0"/>
              <a:t>, </a:t>
            </a:r>
            <a:r>
              <a:rPr lang="tr-TR" sz="5100" dirty="0" err="1" smtClean="0"/>
              <a:t>abdusens</a:t>
            </a:r>
            <a:r>
              <a:rPr lang="tr-TR" sz="5100" dirty="0" smtClean="0"/>
              <a:t> sinirlerinin etkilenmesi ile belirgin görme bozukluğu</a:t>
            </a:r>
          </a:p>
          <a:p>
            <a:endParaRPr lang="tr-TR" dirty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714488"/>
            <a:ext cx="7215238" cy="2235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929066"/>
            <a:ext cx="7215238" cy="2004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tr-TR" sz="4400" dirty="0" smtClean="0"/>
              <a:t> İNTRAKRANYAL </a:t>
            </a:r>
          </a:p>
          <a:p>
            <a:pPr algn="ctr">
              <a:buNone/>
            </a:pPr>
            <a:r>
              <a:rPr lang="tr-TR" sz="4400" dirty="0" smtClean="0"/>
              <a:t>KOMPLİKASYONLAR</a:t>
            </a:r>
            <a:endParaRPr lang="tr-TR" sz="4400" dirty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smtClean="0"/>
              <a:t>    FRONTAL LOB ABSELERİ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tr-TR" dirty="0" smtClean="0"/>
              <a:t> </a:t>
            </a:r>
            <a:r>
              <a:rPr lang="tr-TR" sz="4000" dirty="0" smtClean="0"/>
              <a:t>sessiz klinik</a:t>
            </a:r>
          </a:p>
          <a:p>
            <a:pPr algn="ctr">
              <a:buNone/>
            </a:pPr>
            <a:r>
              <a:rPr lang="tr-TR" sz="4000" dirty="0" smtClean="0"/>
              <a:t>         KİB artışına bağlı </a:t>
            </a:r>
            <a:r>
              <a:rPr lang="tr-TR" sz="4000" dirty="0" err="1" smtClean="0"/>
              <a:t>bradikardi</a:t>
            </a:r>
            <a:r>
              <a:rPr lang="tr-TR" sz="4000" dirty="0" smtClean="0"/>
              <a:t> </a:t>
            </a:r>
          </a:p>
          <a:p>
            <a:pPr algn="ctr">
              <a:buNone/>
            </a:pPr>
            <a:r>
              <a:rPr lang="tr-TR" sz="4000" dirty="0" err="1" smtClean="0"/>
              <a:t>papilla</a:t>
            </a:r>
            <a:r>
              <a:rPr lang="tr-TR" sz="4000" dirty="0" smtClean="0"/>
              <a:t> ödemi</a:t>
            </a:r>
          </a:p>
          <a:p>
            <a:pPr algn="ctr">
              <a:buNone/>
            </a:pPr>
            <a:r>
              <a:rPr lang="tr-TR" sz="4000" dirty="0" smtClean="0"/>
              <a:t> ense sertliği </a:t>
            </a:r>
          </a:p>
          <a:p>
            <a:pPr algn="ctr">
              <a:buNone/>
            </a:pPr>
            <a:r>
              <a:rPr lang="tr-TR" sz="4000" dirty="0" smtClean="0"/>
              <a:t>hipertansiyon</a:t>
            </a:r>
          </a:p>
          <a:p>
            <a:pPr>
              <a:buNone/>
            </a:pPr>
            <a:endParaRPr lang="tr-TR" dirty="0" smtClean="0"/>
          </a:p>
          <a:p>
            <a:endParaRPr lang="tr-TR" dirty="0" smtClean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EPİDURAL ABSE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dirty="0" smtClean="0"/>
              <a:t>     </a:t>
            </a:r>
            <a:r>
              <a:rPr lang="tr-TR" sz="4000" dirty="0" smtClean="0"/>
              <a:t>Sürekli </a:t>
            </a:r>
            <a:r>
              <a:rPr lang="tr-TR" sz="4000" dirty="0" err="1" smtClean="0"/>
              <a:t>künt</a:t>
            </a:r>
            <a:r>
              <a:rPr lang="tr-TR" sz="4000" dirty="0" smtClean="0"/>
              <a:t> </a:t>
            </a:r>
            <a:r>
              <a:rPr lang="tr-TR" sz="4000" dirty="0" err="1" smtClean="0"/>
              <a:t>başağrısı</a:t>
            </a:r>
            <a:endParaRPr lang="tr-TR" sz="4000" dirty="0" smtClean="0"/>
          </a:p>
          <a:p>
            <a:pPr algn="ctr">
              <a:buNone/>
            </a:pPr>
            <a:r>
              <a:rPr lang="tr-TR" sz="4000" dirty="0" smtClean="0"/>
              <a:t>    Ani ateş yükselmesi, </a:t>
            </a:r>
          </a:p>
          <a:p>
            <a:pPr algn="ctr">
              <a:buNone/>
            </a:pPr>
            <a:r>
              <a:rPr lang="tr-TR" sz="4000" dirty="0" smtClean="0"/>
              <a:t>     BOS ta lökosit(-)</a:t>
            </a:r>
            <a:endParaRPr lang="tr-TR" sz="4000" dirty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SUBDURAL ABSE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tr-TR" sz="4000" dirty="0" err="1" smtClean="0"/>
              <a:t>toksik</a:t>
            </a:r>
            <a:r>
              <a:rPr lang="tr-TR" sz="4000" dirty="0" smtClean="0"/>
              <a:t> tablo</a:t>
            </a:r>
          </a:p>
          <a:p>
            <a:pPr algn="ctr">
              <a:buNone/>
            </a:pPr>
            <a:r>
              <a:rPr lang="tr-TR" sz="4000" dirty="0" smtClean="0"/>
              <a:t> </a:t>
            </a:r>
            <a:r>
              <a:rPr lang="tr-TR" sz="4000" dirty="0" err="1" smtClean="0"/>
              <a:t>mental</a:t>
            </a:r>
            <a:r>
              <a:rPr lang="tr-TR" sz="4000" dirty="0" smtClean="0"/>
              <a:t> değişiklikler </a:t>
            </a:r>
          </a:p>
          <a:p>
            <a:pPr algn="ctr">
              <a:buNone/>
            </a:pPr>
            <a:r>
              <a:rPr lang="tr-TR" sz="4000" dirty="0" smtClean="0"/>
              <a:t>şiddetli </a:t>
            </a:r>
            <a:r>
              <a:rPr lang="tr-TR" sz="4000" dirty="0" err="1" smtClean="0"/>
              <a:t>başağrısı</a:t>
            </a:r>
            <a:endParaRPr lang="tr-TR" sz="4000" dirty="0" smtClean="0"/>
          </a:p>
          <a:p>
            <a:pPr algn="ctr">
              <a:buNone/>
            </a:pPr>
            <a:r>
              <a:rPr lang="tr-TR" sz="4000" dirty="0" smtClean="0"/>
              <a:t>nörolojik bozukluklar</a:t>
            </a:r>
          </a:p>
          <a:p>
            <a:pPr algn="ctr">
              <a:buNone/>
            </a:pPr>
            <a:r>
              <a:rPr lang="tr-TR" sz="4000" dirty="0" smtClean="0"/>
              <a:t> </a:t>
            </a:r>
            <a:r>
              <a:rPr lang="tr-TR" sz="4000" dirty="0" err="1" smtClean="0"/>
              <a:t>papilla</a:t>
            </a:r>
            <a:r>
              <a:rPr lang="tr-TR" sz="4000" dirty="0" smtClean="0"/>
              <a:t> ödemi</a:t>
            </a:r>
          </a:p>
          <a:p>
            <a:pPr algn="ctr">
              <a:buNone/>
            </a:pPr>
            <a:r>
              <a:rPr lang="tr-TR" sz="4000" dirty="0" smtClean="0"/>
              <a:t>BOS ta lökosit(+)</a:t>
            </a:r>
            <a:endParaRPr lang="tr-TR" sz="4000" dirty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POTTS PUFFY TÜMÖR</a:t>
            </a:r>
            <a:endParaRPr lang="tr-TR" dirty="0"/>
          </a:p>
        </p:txBody>
      </p:sp>
      <p:pic>
        <p:nvPicPr>
          <p:cNvPr id="4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096912" y="1882775"/>
            <a:ext cx="2950176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CERRAHİ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Pediatrik kronik sinüzitin güncel tedavisi      </a:t>
            </a:r>
            <a:r>
              <a:rPr lang="tr-TR" dirty="0" err="1" smtClean="0"/>
              <a:t>adenoidektomi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    ESC</a:t>
            </a:r>
          </a:p>
          <a:p>
            <a:pPr>
              <a:buNone/>
            </a:pPr>
            <a:r>
              <a:rPr lang="tr-TR" dirty="0" smtClean="0"/>
              <a:t>    her ikisi birlikte</a:t>
            </a:r>
          </a:p>
          <a:p>
            <a:pPr>
              <a:buNone/>
            </a:pPr>
            <a:r>
              <a:rPr lang="tr-TR" dirty="0" smtClean="0"/>
              <a:t> Birçok yazar ilk seçenek </a:t>
            </a:r>
            <a:r>
              <a:rPr lang="tr-TR" dirty="0" err="1" smtClean="0"/>
              <a:t>adenoidektomi</a:t>
            </a:r>
            <a:r>
              <a:rPr lang="tr-TR" dirty="0" smtClean="0"/>
              <a:t> önermekte</a:t>
            </a:r>
          </a:p>
          <a:p>
            <a:pPr>
              <a:buNone/>
            </a:pPr>
            <a:r>
              <a:rPr lang="tr-TR" dirty="0" smtClean="0">
                <a:sym typeface="Wingdings" pitchFamily="2" charset="2"/>
              </a:rPr>
              <a:t>         hem </a:t>
            </a:r>
            <a:r>
              <a:rPr lang="tr-TR" dirty="0" err="1" smtClean="0">
                <a:sym typeface="Wingdings" pitchFamily="2" charset="2"/>
              </a:rPr>
              <a:t>nazofarinks</a:t>
            </a:r>
            <a:r>
              <a:rPr lang="tr-TR" dirty="0" smtClean="0">
                <a:sym typeface="Wingdings" pitchFamily="2" charset="2"/>
              </a:rPr>
              <a:t> drenajı artacak, hem de bakteriler için rezervuar ortadan kalkacak</a:t>
            </a:r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4000" dirty="0" smtClean="0">
                <a:sym typeface="Wingdings" pitchFamily="2" charset="2"/>
              </a:rPr>
              <a:t>         </a:t>
            </a:r>
            <a:r>
              <a:rPr lang="tr-TR" sz="4000" dirty="0" err="1" smtClean="0">
                <a:sym typeface="Wingdings" pitchFamily="2" charset="2"/>
              </a:rPr>
              <a:t>Ramadan</a:t>
            </a:r>
            <a:r>
              <a:rPr lang="tr-TR" sz="4000" dirty="0" smtClean="0">
                <a:sym typeface="Wingdings" pitchFamily="2" charset="2"/>
              </a:rPr>
              <a:t> tarafından 2004 </a:t>
            </a:r>
            <a:r>
              <a:rPr lang="tr-TR" sz="4000" dirty="0" err="1" smtClean="0">
                <a:sym typeface="Wingdings" pitchFamily="2" charset="2"/>
              </a:rPr>
              <a:t>te</a:t>
            </a:r>
            <a:r>
              <a:rPr lang="tr-TR" sz="4000" dirty="0" smtClean="0">
                <a:sym typeface="Wingdings" pitchFamily="2" charset="2"/>
              </a:rPr>
              <a:t>                                     yapılan çalışmada; ESC+</a:t>
            </a:r>
            <a:r>
              <a:rPr lang="tr-TR" sz="4000" dirty="0" err="1" smtClean="0">
                <a:sym typeface="Wingdings" pitchFamily="2" charset="2"/>
              </a:rPr>
              <a:t>adenoidektomi</a:t>
            </a:r>
            <a:r>
              <a:rPr lang="tr-TR" sz="4000" dirty="0" smtClean="0">
                <a:sym typeface="Wingdings" pitchFamily="2" charset="2"/>
              </a:rPr>
              <a:t>:%87</a:t>
            </a:r>
          </a:p>
          <a:p>
            <a:pPr>
              <a:buNone/>
            </a:pPr>
            <a:r>
              <a:rPr lang="tr-TR" sz="4000" dirty="0" smtClean="0">
                <a:sym typeface="Wingdings" pitchFamily="2" charset="2"/>
              </a:rPr>
              <a:t>    tek başına ESC:%72</a:t>
            </a:r>
          </a:p>
          <a:p>
            <a:pPr>
              <a:buNone/>
            </a:pPr>
            <a:r>
              <a:rPr lang="tr-TR" sz="4000" dirty="0" smtClean="0">
                <a:sym typeface="Wingdings" pitchFamily="2" charset="2"/>
              </a:rPr>
              <a:t>    tek başına </a:t>
            </a:r>
            <a:r>
              <a:rPr lang="tr-TR" sz="4000" dirty="0" err="1" smtClean="0">
                <a:sym typeface="Wingdings" pitchFamily="2" charset="2"/>
              </a:rPr>
              <a:t>adenoidektomi</a:t>
            </a:r>
            <a:r>
              <a:rPr lang="tr-TR" sz="4000" dirty="0" smtClean="0">
                <a:sym typeface="Wingdings" pitchFamily="2" charset="2"/>
              </a:rPr>
              <a:t>:%57</a:t>
            </a:r>
          </a:p>
          <a:p>
            <a:endParaRPr lang="tr-TR" dirty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Büyümede anahtar yapı</a:t>
            </a:r>
          </a:p>
          <a:p>
            <a:r>
              <a:rPr lang="tr-TR" dirty="0" smtClean="0"/>
              <a:t>Cerrahide çıkarılma riski</a:t>
            </a:r>
          </a:p>
          <a:p>
            <a:r>
              <a:rPr lang="tr-TR" dirty="0" smtClean="0"/>
              <a:t>Teknik zor (</a:t>
            </a:r>
            <a:r>
              <a:rPr lang="tr-TR" dirty="0" err="1" smtClean="0"/>
              <a:t>kavite</a:t>
            </a:r>
            <a:r>
              <a:rPr lang="tr-TR" dirty="0" smtClean="0"/>
              <a:t> dar, cerrahi aletler çok uygun değil)</a:t>
            </a:r>
          </a:p>
          <a:p>
            <a:r>
              <a:rPr lang="tr-TR" dirty="0" smtClean="0"/>
              <a:t>Mukoza </a:t>
            </a:r>
            <a:r>
              <a:rPr lang="tr-TR" dirty="0" err="1" smtClean="0"/>
              <a:t>frajil</a:t>
            </a:r>
            <a:r>
              <a:rPr lang="tr-TR" dirty="0" smtClean="0"/>
              <a:t> </a:t>
            </a:r>
            <a:r>
              <a:rPr lang="tr-TR" dirty="0" smtClean="0">
                <a:sym typeface="Wingdings" pitchFamily="2" charset="2"/>
              </a:rPr>
              <a:t> kanama</a:t>
            </a:r>
          </a:p>
          <a:p>
            <a:r>
              <a:rPr lang="tr-TR" dirty="0" smtClean="0">
                <a:sym typeface="Wingdings" pitchFamily="2" charset="2"/>
              </a:rPr>
              <a:t>Yüz gelişiminde değişiklik</a:t>
            </a:r>
            <a:endParaRPr lang="tr-TR" dirty="0" smtClean="0"/>
          </a:p>
          <a:p>
            <a:endParaRPr lang="tr-TR" dirty="0" smtClean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    Çocuklarda sınırlı cerrahi önerilmekte </a:t>
            </a:r>
          </a:p>
          <a:p>
            <a:pPr>
              <a:buNone/>
            </a:pPr>
            <a:r>
              <a:rPr lang="tr-TR" dirty="0" smtClean="0">
                <a:sym typeface="Wingdings" pitchFamily="2" charset="2"/>
              </a:rPr>
              <a:t>    </a:t>
            </a:r>
          </a:p>
          <a:p>
            <a:pPr>
              <a:buNone/>
            </a:pPr>
            <a:r>
              <a:rPr lang="tr-TR" dirty="0" smtClean="0">
                <a:sym typeface="Wingdings" pitchFamily="2" charset="2"/>
              </a:rPr>
              <a:t>    </a:t>
            </a:r>
            <a:r>
              <a:rPr lang="tr-TR" dirty="0" err="1" smtClean="0">
                <a:sym typeface="Wingdings" pitchFamily="2" charset="2"/>
              </a:rPr>
              <a:t>inferior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unsinat</a:t>
            </a:r>
            <a:r>
              <a:rPr lang="tr-TR" dirty="0" smtClean="0">
                <a:sym typeface="Wingdings" pitchFamily="2" charset="2"/>
              </a:rPr>
              <a:t> prosesin çıkarılması, </a:t>
            </a:r>
            <a:r>
              <a:rPr lang="tr-TR" dirty="0" err="1" smtClean="0">
                <a:sym typeface="Wingdings" pitchFamily="2" charset="2"/>
              </a:rPr>
              <a:t>maksiller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ostiumun</a:t>
            </a:r>
            <a:r>
              <a:rPr lang="tr-TR" dirty="0" smtClean="0">
                <a:sym typeface="Wingdings" pitchFamily="2" charset="2"/>
              </a:rPr>
              <a:t> açılması </a:t>
            </a:r>
          </a:p>
          <a:p>
            <a:pPr>
              <a:buNone/>
            </a:pPr>
            <a:r>
              <a:rPr lang="tr-TR" dirty="0" smtClean="0">
                <a:sym typeface="Wingdings" pitchFamily="2" charset="2"/>
              </a:rPr>
              <a:t>    </a:t>
            </a:r>
            <a:r>
              <a:rPr lang="tr-TR" dirty="0" err="1" smtClean="0">
                <a:sym typeface="Wingdings" pitchFamily="2" charset="2"/>
              </a:rPr>
              <a:t>anterior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etmoidin</a:t>
            </a:r>
            <a:r>
              <a:rPr lang="tr-TR" dirty="0" smtClean="0">
                <a:sym typeface="Wingdings" pitchFamily="2" charset="2"/>
              </a:rPr>
              <a:t> açılması</a:t>
            </a:r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ÇOCUKLARDA ESC ENDİKASYONLARI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1-MUTLAK ENDİKASYONLAR</a:t>
            </a:r>
          </a:p>
          <a:p>
            <a:r>
              <a:rPr lang="tr-TR" dirty="0" err="1" smtClean="0"/>
              <a:t>Kistik</a:t>
            </a:r>
            <a:r>
              <a:rPr lang="tr-TR" dirty="0" smtClean="0"/>
              <a:t> </a:t>
            </a:r>
            <a:r>
              <a:rPr lang="tr-TR" dirty="0" err="1" smtClean="0"/>
              <a:t>fibrozis</a:t>
            </a:r>
            <a:endParaRPr lang="tr-TR" dirty="0" smtClean="0"/>
          </a:p>
          <a:p>
            <a:r>
              <a:rPr lang="tr-TR" dirty="0" err="1" smtClean="0"/>
              <a:t>Antrokoanal</a:t>
            </a:r>
            <a:r>
              <a:rPr lang="tr-TR" dirty="0" smtClean="0"/>
              <a:t> polip</a:t>
            </a:r>
          </a:p>
          <a:p>
            <a:r>
              <a:rPr lang="tr-TR" dirty="0" err="1" smtClean="0"/>
              <a:t>İntrakranyal</a:t>
            </a:r>
            <a:r>
              <a:rPr lang="tr-TR" dirty="0" smtClean="0"/>
              <a:t> komplikasyonlar</a:t>
            </a:r>
          </a:p>
          <a:p>
            <a:r>
              <a:rPr lang="tr-TR" dirty="0" err="1" smtClean="0"/>
              <a:t>Mukosel</a:t>
            </a:r>
            <a:r>
              <a:rPr lang="tr-TR" dirty="0" smtClean="0"/>
              <a:t> ya da </a:t>
            </a:r>
            <a:r>
              <a:rPr lang="tr-TR" dirty="0" err="1" smtClean="0"/>
              <a:t>mukopyosel</a:t>
            </a:r>
            <a:endParaRPr lang="tr-TR" dirty="0" smtClean="0"/>
          </a:p>
          <a:p>
            <a:r>
              <a:rPr lang="tr-TR" dirty="0" err="1" smtClean="0"/>
              <a:t>Dakriosistit</a:t>
            </a:r>
            <a:endParaRPr lang="tr-TR" dirty="0" smtClean="0"/>
          </a:p>
          <a:p>
            <a:r>
              <a:rPr lang="tr-TR" dirty="0" smtClean="0"/>
              <a:t>Optik kanal </a:t>
            </a:r>
            <a:r>
              <a:rPr lang="tr-TR" dirty="0" err="1" smtClean="0"/>
              <a:t>travmatik</a:t>
            </a:r>
            <a:r>
              <a:rPr lang="tr-TR" dirty="0" smtClean="0"/>
              <a:t> hasarı</a:t>
            </a:r>
          </a:p>
          <a:p>
            <a:r>
              <a:rPr lang="tr-TR" dirty="0" err="1" smtClean="0"/>
              <a:t>Orbital</a:t>
            </a:r>
            <a:r>
              <a:rPr lang="tr-TR" dirty="0" smtClean="0"/>
              <a:t> </a:t>
            </a:r>
            <a:r>
              <a:rPr lang="tr-TR" dirty="0" err="1" smtClean="0"/>
              <a:t>abse</a:t>
            </a:r>
            <a:endParaRPr lang="tr-TR" dirty="0" smtClean="0"/>
          </a:p>
          <a:p>
            <a:r>
              <a:rPr lang="tr-TR" dirty="0" err="1" smtClean="0"/>
              <a:t>Fungal</a:t>
            </a:r>
            <a:r>
              <a:rPr lang="tr-TR" dirty="0" smtClean="0"/>
              <a:t> </a:t>
            </a:r>
            <a:r>
              <a:rPr lang="tr-TR" dirty="0" err="1" smtClean="0"/>
              <a:t>rinosinüzit</a:t>
            </a:r>
            <a:endParaRPr lang="tr-TR" dirty="0" smtClean="0"/>
          </a:p>
          <a:p>
            <a:r>
              <a:rPr lang="tr-TR" dirty="0" err="1" smtClean="0"/>
              <a:t>Meningoensefalosel</a:t>
            </a:r>
            <a:endParaRPr lang="tr-TR" dirty="0" smtClean="0"/>
          </a:p>
          <a:p>
            <a:r>
              <a:rPr lang="tr-TR" dirty="0" smtClean="0"/>
              <a:t>2-RÖLATİF ENDİKASYONLAR</a:t>
            </a:r>
          </a:p>
          <a:p>
            <a:r>
              <a:rPr lang="tr-TR" dirty="0" smtClean="0"/>
              <a:t>Kronik </a:t>
            </a:r>
            <a:r>
              <a:rPr lang="tr-TR" dirty="0" err="1" smtClean="0"/>
              <a:t>rinosinüzit</a:t>
            </a:r>
            <a:endParaRPr lang="tr-TR" dirty="0" smtClean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CERRAHİ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  <a:defRPr/>
            </a:pPr>
            <a:r>
              <a:rPr lang="en-US" sz="2800" dirty="0" smtClean="0"/>
              <a:t>E</a:t>
            </a:r>
            <a:r>
              <a:rPr lang="tr-TR" sz="2800" dirty="0" smtClean="0"/>
              <a:t>TKİ</a:t>
            </a:r>
            <a:endParaRPr lang="en-US" sz="2800" dirty="0" smtClean="0"/>
          </a:p>
          <a:p>
            <a:pPr lvl="1">
              <a:lnSpc>
                <a:spcPct val="90000"/>
              </a:lnSpc>
              <a:defRPr/>
            </a:pPr>
            <a:r>
              <a:rPr lang="en-US" sz="2400" dirty="0" err="1" smtClean="0"/>
              <a:t>Revi</a:t>
            </a:r>
            <a:r>
              <a:rPr lang="tr-TR" sz="2400" dirty="0" err="1" smtClean="0"/>
              <a:t>zyon</a:t>
            </a:r>
            <a:r>
              <a:rPr lang="tr-TR" sz="2400" dirty="0" smtClean="0"/>
              <a:t> oranı</a:t>
            </a:r>
            <a:r>
              <a:rPr lang="en-US" sz="2400" dirty="0" smtClean="0"/>
              <a:t>: 18-20% </a:t>
            </a:r>
          </a:p>
          <a:p>
            <a:pPr lvl="1">
              <a:lnSpc>
                <a:spcPct val="90000"/>
              </a:lnSpc>
              <a:defRPr/>
            </a:pPr>
            <a:r>
              <a:rPr lang="tr-TR" sz="2400" dirty="0" smtClean="0"/>
              <a:t>Ciddi komplikasyon</a:t>
            </a:r>
            <a:r>
              <a:rPr lang="en-US" sz="2400" dirty="0" smtClean="0"/>
              <a:t>: 0.2 to 0.6% </a:t>
            </a:r>
          </a:p>
          <a:p>
            <a:pPr lvl="1">
              <a:lnSpc>
                <a:spcPct val="90000"/>
              </a:lnSpc>
              <a:defRPr/>
            </a:pPr>
            <a:r>
              <a:rPr lang="tr-TR" sz="2400" dirty="0" smtClean="0"/>
              <a:t>Semptomların tekrarlaması</a:t>
            </a:r>
            <a:r>
              <a:rPr lang="en-US" sz="2400" dirty="0" smtClean="0"/>
              <a:t> </a:t>
            </a:r>
          </a:p>
          <a:p>
            <a:pPr lvl="2">
              <a:lnSpc>
                <a:spcPct val="90000"/>
              </a:lnSpc>
              <a:defRPr/>
            </a:pPr>
            <a:r>
              <a:rPr lang="tr-TR" sz="2000" dirty="0" err="1" smtClean="0"/>
              <a:t>Predispozan</a:t>
            </a:r>
            <a:r>
              <a:rPr lang="tr-TR" sz="2000" dirty="0" smtClean="0"/>
              <a:t> faktör yoksa</a:t>
            </a:r>
            <a:r>
              <a:rPr lang="en-US" sz="2000" dirty="0" smtClean="0"/>
              <a:t>: 93% </a:t>
            </a:r>
            <a:r>
              <a:rPr lang="tr-TR" sz="2000" dirty="0" smtClean="0"/>
              <a:t>(1 cerrahiden sonra)</a:t>
            </a:r>
            <a:r>
              <a:rPr lang="en-US" sz="2000" dirty="0" smtClean="0"/>
              <a:t> 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 dirty="0" err="1" smtClean="0"/>
              <a:t>Predispo</a:t>
            </a:r>
            <a:r>
              <a:rPr lang="tr-TR" sz="2000" dirty="0" smtClean="0"/>
              <a:t>zan faktör varsa</a:t>
            </a:r>
            <a:r>
              <a:rPr lang="en-US" sz="2000" dirty="0" smtClean="0"/>
              <a:t>: 80-85% </a:t>
            </a:r>
            <a:r>
              <a:rPr lang="en-US" sz="2000" dirty="0" err="1" smtClean="0"/>
              <a:t>ef</a:t>
            </a:r>
            <a:r>
              <a:rPr lang="tr-TR" sz="2000" dirty="0" err="1" smtClean="0"/>
              <a:t>ektif</a:t>
            </a:r>
            <a:r>
              <a:rPr lang="en-US" sz="2000" dirty="0" smtClean="0"/>
              <a:t> </a:t>
            </a:r>
            <a:r>
              <a:rPr lang="en-US" sz="1800" dirty="0" smtClean="0"/>
              <a:t> </a:t>
            </a:r>
          </a:p>
          <a:p>
            <a:pPr lvl="2">
              <a:lnSpc>
                <a:spcPct val="90000"/>
              </a:lnSpc>
              <a:defRPr/>
            </a:pPr>
            <a:r>
              <a:rPr lang="tr-TR" sz="2000" dirty="0" smtClean="0"/>
              <a:t>K</a:t>
            </a:r>
            <a:r>
              <a:rPr lang="en-US" sz="2000" dirty="0" err="1" smtClean="0"/>
              <a:t>omorbid</a:t>
            </a:r>
            <a:r>
              <a:rPr lang="tr-TR" sz="2000" dirty="0" smtClean="0"/>
              <a:t>ite mevcut ise:</a:t>
            </a:r>
            <a:r>
              <a:rPr lang="en-US" sz="2000" dirty="0" smtClean="0"/>
              <a:t> &lt;50% </a:t>
            </a:r>
            <a:r>
              <a:rPr lang="en-US" sz="2000" dirty="0" err="1" smtClean="0"/>
              <a:t>ef</a:t>
            </a:r>
            <a:r>
              <a:rPr lang="tr-TR" sz="2000" dirty="0" err="1" smtClean="0"/>
              <a:t>ektif</a:t>
            </a:r>
            <a:r>
              <a:rPr lang="en-US" sz="2000" dirty="0" smtClean="0"/>
              <a:t> 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800" dirty="0" smtClean="0"/>
              <a:t>Aspirin triad</a:t>
            </a:r>
            <a:r>
              <a:rPr lang="tr-TR" sz="1800" dirty="0" smtClean="0"/>
              <a:t>ı</a:t>
            </a:r>
            <a:r>
              <a:rPr lang="en-US" sz="1800" dirty="0" smtClean="0"/>
              <a:t> </a:t>
            </a:r>
          </a:p>
          <a:p>
            <a:pPr lvl="3">
              <a:lnSpc>
                <a:spcPct val="90000"/>
              </a:lnSpc>
              <a:defRPr/>
            </a:pPr>
            <a:r>
              <a:rPr lang="tr-TR" sz="1800" dirty="0" err="1" smtClean="0"/>
              <a:t>İ</a:t>
            </a:r>
            <a:r>
              <a:rPr lang="en-US" sz="1800" dirty="0" err="1" smtClean="0"/>
              <a:t>mmun</a:t>
            </a:r>
            <a:r>
              <a:rPr lang="tr-TR" sz="1800" dirty="0" smtClean="0"/>
              <a:t>yetmezlik</a:t>
            </a:r>
            <a:r>
              <a:rPr lang="en-US" sz="1800" dirty="0" smtClean="0"/>
              <a:t> </a:t>
            </a:r>
          </a:p>
          <a:p>
            <a:pPr lvl="3">
              <a:lnSpc>
                <a:spcPct val="90000"/>
              </a:lnSpc>
              <a:defRPr/>
            </a:pPr>
            <a:r>
              <a:rPr lang="tr-TR" sz="1800" dirty="0" err="1" smtClean="0"/>
              <a:t>Kistik</a:t>
            </a:r>
            <a:r>
              <a:rPr lang="tr-TR" sz="1800" dirty="0" smtClean="0"/>
              <a:t> </a:t>
            </a:r>
            <a:r>
              <a:rPr lang="tr-TR" sz="1800" dirty="0" err="1" smtClean="0"/>
              <a:t>fibrozis</a:t>
            </a:r>
            <a:r>
              <a:rPr lang="en-US" sz="1800" dirty="0" smtClean="0"/>
              <a:t> 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800" dirty="0" err="1" smtClean="0"/>
              <a:t>Aller</a:t>
            </a:r>
            <a:r>
              <a:rPr lang="tr-TR" sz="1800" dirty="0" err="1" smtClean="0"/>
              <a:t>jik</a:t>
            </a:r>
            <a:r>
              <a:rPr lang="tr-TR" sz="1800" dirty="0" smtClean="0"/>
              <a:t> </a:t>
            </a:r>
            <a:r>
              <a:rPr lang="en-US" sz="1800" dirty="0" smtClean="0"/>
              <a:t>Fungal Sin</a:t>
            </a:r>
            <a:r>
              <a:rPr lang="tr-TR" sz="1800" dirty="0" smtClean="0"/>
              <a:t>üz</a:t>
            </a:r>
            <a:r>
              <a:rPr lang="en-US" sz="1800" dirty="0" smtClean="0"/>
              <a:t>it </a:t>
            </a:r>
          </a:p>
          <a:p>
            <a:endParaRPr lang="tr-TR" dirty="0"/>
          </a:p>
        </p:txBody>
      </p:sp>
      <p:pic>
        <p:nvPicPr>
          <p:cNvPr id="4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F</a:t>
            </a:r>
            <a:r>
              <a:rPr lang="tr-TR" dirty="0" smtClean="0"/>
              <a:t>UNGAL SİNÜZİT</a:t>
            </a:r>
            <a:endParaRPr lang="en-US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  <a:defRPr/>
            </a:pPr>
            <a:r>
              <a:rPr lang="tr-TR" sz="2800" dirty="0" smtClean="0"/>
              <a:t>  Etiyoloji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defRPr/>
            </a:pPr>
            <a:r>
              <a:rPr lang="tr-TR" sz="2000" dirty="0" err="1" smtClean="0"/>
              <a:t>İmmunsupresif</a:t>
            </a:r>
            <a:r>
              <a:rPr lang="en-US" sz="2000" dirty="0" smtClean="0"/>
              <a:t>, DM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tr-TR" sz="2000" dirty="0" smtClean="0"/>
              <a:t>Astım</a:t>
            </a:r>
            <a:r>
              <a:rPr lang="en-US" sz="2000" dirty="0" smtClean="0"/>
              <a:t>, atop</a:t>
            </a:r>
            <a:r>
              <a:rPr lang="tr-TR" sz="2000" dirty="0" smtClean="0"/>
              <a:t>i</a:t>
            </a:r>
            <a:r>
              <a:rPr lang="en-US" sz="2000" dirty="0" smtClean="0"/>
              <a:t>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err="1" smtClean="0"/>
              <a:t>Aspergil</a:t>
            </a:r>
            <a:r>
              <a:rPr lang="tr-TR" sz="2000" dirty="0" smtClean="0"/>
              <a:t>l</a:t>
            </a:r>
            <a:r>
              <a:rPr lang="en-US" sz="2000" dirty="0" smtClean="0"/>
              <a:t>us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err="1" smtClean="0"/>
              <a:t>Mucormycosis</a:t>
            </a:r>
            <a:endParaRPr lang="en-US" sz="2000" dirty="0" smtClean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smtClean="0"/>
              <a:t>Fungus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tr-TR" sz="2800" b="1" dirty="0" smtClean="0"/>
              <a:t>   </a:t>
            </a:r>
            <a:r>
              <a:rPr lang="tr-TR" sz="2800" dirty="0" smtClean="0"/>
              <a:t>Belirtiler</a:t>
            </a:r>
            <a:endParaRPr lang="en-US" sz="2800" dirty="0" smtClean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smtClean="0"/>
              <a:t>Na</a:t>
            </a:r>
            <a:r>
              <a:rPr lang="tr-TR" sz="2000" dirty="0" smtClean="0"/>
              <a:t>z</a:t>
            </a:r>
            <a:r>
              <a:rPr lang="en-US" sz="2000" dirty="0" smtClean="0"/>
              <a:t>al </a:t>
            </a:r>
            <a:r>
              <a:rPr lang="en-US" sz="2000" dirty="0" err="1" smtClean="0"/>
              <a:t>Pol</a:t>
            </a:r>
            <a:r>
              <a:rPr lang="tr-TR" sz="2000" dirty="0" err="1" smtClean="0"/>
              <a:t>ipozis</a:t>
            </a:r>
            <a:endParaRPr lang="en-US" sz="2000" dirty="0" smtClean="0"/>
          </a:p>
          <a:p>
            <a:pPr lvl="1" eaLnBrk="1" hangingPunct="1">
              <a:lnSpc>
                <a:spcPct val="80000"/>
              </a:lnSpc>
              <a:defRPr/>
            </a:pPr>
            <a:r>
              <a:rPr lang="tr-TR" sz="2000" dirty="0" smtClean="0"/>
              <a:t>Standart tedaviye dirençli </a:t>
            </a:r>
            <a:r>
              <a:rPr lang="en-US" sz="2000" dirty="0" smtClean="0"/>
              <a:t> </a:t>
            </a:r>
            <a:r>
              <a:rPr lang="en-US" sz="2000" dirty="0" err="1" smtClean="0"/>
              <a:t>pansin</a:t>
            </a:r>
            <a:r>
              <a:rPr lang="tr-TR" sz="2000" dirty="0" err="1" smtClean="0"/>
              <a:t>üzit</a:t>
            </a:r>
            <a:endParaRPr lang="en-US" sz="2000" dirty="0" smtClean="0"/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tr-TR" sz="2800" b="1" dirty="0" smtClean="0"/>
              <a:t>   </a:t>
            </a:r>
            <a:r>
              <a:rPr lang="tr-TR" sz="2800" dirty="0" err="1" smtClean="0"/>
              <a:t>Labaratuvar</a:t>
            </a:r>
            <a:r>
              <a:rPr lang="tr-TR" sz="2800" dirty="0" smtClean="0"/>
              <a:t> bulguları</a:t>
            </a:r>
            <a:endParaRPr lang="en-US" sz="2800" b="1" dirty="0" smtClean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smtClean="0"/>
              <a:t>Total </a:t>
            </a:r>
            <a:r>
              <a:rPr lang="en-US" sz="2000" dirty="0" err="1" smtClean="0"/>
              <a:t>IgE</a:t>
            </a:r>
            <a:r>
              <a:rPr lang="en-US" sz="2000" dirty="0" smtClean="0"/>
              <a:t> </a:t>
            </a:r>
            <a:r>
              <a:rPr lang="tr-TR" sz="2000" dirty="0" smtClean="0"/>
              <a:t>artışı</a:t>
            </a:r>
            <a:endParaRPr lang="en-US" sz="2000" dirty="0" smtClean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smtClean="0"/>
              <a:t>Sin</a:t>
            </a:r>
            <a:r>
              <a:rPr lang="tr-TR" sz="2000" dirty="0" smtClean="0"/>
              <a:t>üs mukus değerlendirmesi</a:t>
            </a:r>
            <a:r>
              <a:rPr lang="en-US" sz="2000" b="1" dirty="0" smtClean="0"/>
              <a:t>: </a:t>
            </a:r>
            <a:r>
              <a:rPr lang="en-US" sz="2000" dirty="0" smtClean="0"/>
              <a:t>Charcot Leyden </a:t>
            </a:r>
            <a:r>
              <a:rPr lang="tr-TR" sz="2000" dirty="0" smtClean="0"/>
              <a:t>kristalleri</a:t>
            </a:r>
            <a:r>
              <a:rPr lang="en-US" sz="2000" dirty="0" smtClean="0"/>
              <a:t>, h</a:t>
            </a:r>
            <a:r>
              <a:rPr lang="tr-TR" sz="2000" dirty="0" err="1" smtClean="0"/>
              <a:t>if</a:t>
            </a:r>
            <a:r>
              <a:rPr lang="en-US" sz="2000" dirty="0" smtClean="0"/>
              <a:t>, </a:t>
            </a:r>
            <a:r>
              <a:rPr lang="en-US" sz="2000" dirty="0" err="1" smtClean="0"/>
              <a:t>eo</a:t>
            </a:r>
            <a:r>
              <a:rPr lang="tr-TR" sz="2000" dirty="0" smtClean="0"/>
              <a:t>z</a:t>
            </a:r>
            <a:r>
              <a:rPr lang="en-US" sz="2000" dirty="0" err="1" smtClean="0"/>
              <a:t>ino</a:t>
            </a:r>
            <a:r>
              <a:rPr lang="tr-TR" sz="2000" dirty="0" smtClean="0"/>
              <a:t>f</a:t>
            </a:r>
            <a:r>
              <a:rPr lang="en-US" sz="2000" dirty="0" err="1" smtClean="0"/>
              <a:t>il</a:t>
            </a:r>
            <a:r>
              <a:rPr lang="en-US" sz="2000" dirty="0" smtClean="0"/>
              <a:t> </a:t>
            </a:r>
          </a:p>
        </p:txBody>
      </p:sp>
      <p:pic>
        <p:nvPicPr>
          <p:cNvPr id="19460" name="Picture 6" descr="aspergillus sinusiti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295400"/>
            <a:ext cx="338137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ALLERJİK FUNGAL SİNÜZİT</a:t>
            </a:r>
            <a:endParaRPr lang="tr-TR" dirty="0"/>
          </a:p>
        </p:txBody>
      </p:sp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6" name="Picture 3" descr="C:\Documents and Settings\musti_ibo\Desktop\adskı.bmp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42910" y="2214554"/>
            <a:ext cx="3286148" cy="3007661"/>
          </a:xfrm>
          <a:prstGeom prst="rect">
            <a:avLst/>
          </a:prstGeom>
          <a:noFill/>
        </p:spPr>
      </p:pic>
      <p:pic>
        <p:nvPicPr>
          <p:cNvPr id="10" name="Picture 2" descr="http://www.muschealth.com/nose/AFSCTlarg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2214554"/>
            <a:ext cx="3643338" cy="3024870"/>
          </a:xfrm>
          <a:prstGeom prst="rect">
            <a:avLst/>
          </a:prstGeom>
          <a:noFill/>
        </p:spPr>
      </p:pic>
      <p:sp>
        <p:nvSpPr>
          <p:cNvPr id="7" name="6 Metin kutusu"/>
          <p:cNvSpPr txBox="1"/>
          <p:nvPr/>
        </p:nvSpPr>
        <p:spPr>
          <a:xfrm>
            <a:off x="1000100" y="1643050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 smtClean="0"/>
              <a:t>Hipersensitivite</a:t>
            </a:r>
            <a:endParaRPr lang="tr-TR" sz="2800" dirty="0"/>
          </a:p>
        </p:txBody>
      </p:sp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71472" y="357166"/>
            <a:ext cx="8229600" cy="1399032"/>
          </a:xfrm>
        </p:spPr>
        <p:txBody>
          <a:bodyPr/>
          <a:lstStyle/>
          <a:p>
            <a:pPr algn="ctr"/>
            <a:r>
              <a:rPr lang="tr-TR" dirty="0" smtClean="0"/>
              <a:t>İNVAZİV FUNGAL SİNÜZİT</a:t>
            </a:r>
            <a:endParaRPr lang="tr-TR" dirty="0"/>
          </a:p>
        </p:txBody>
      </p:sp>
      <p:pic>
        <p:nvPicPr>
          <p:cNvPr id="4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14612" y="2285992"/>
            <a:ext cx="3419493" cy="2941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600" dirty="0" smtClean="0"/>
              <a:t>AKUT FULMİNAN FUNGAL SİNÜZİT</a:t>
            </a:r>
            <a:endParaRPr lang="tr-TR" sz="3600" dirty="0"/>
          </a:p>
        </p:txBody>
      </p:sp>
      <p:pic>
        <p:nvPicPr>
          <p:cNvPr id="4" name="Picture 1" descr="C:\Documents and Settings\musti_ibo\Desktop\adsış.bm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928802"/>
            <a:ext cx="2905125" cy="4400550"/>
          </a:xfrm>
          <a:prstGeom prst="rect">
            <a:avLst/>
          </a:prstGeom>
          <a:noFill/>
        </p:spPr>
      </p:pic>
      <p:pic>
        <p:nvPicPr>
          <p:cNvPr id="5" name="Picture 2" descr="C:\Documents and Settings\musti_ibo\Desktop\adsıh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2000240"/>
            <a:ext cx="2781300" cy="4333875"/>
          </a:xfrm>
          <a:prstGeom prst="rect">
            <a:avLst/>
          </a:prstGeom>
          <a:noFill/>
        </p:spPr>
      </p:pic>
      <p:pic>
        <p:nvPicPr>
          <p:cNvPr id="6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428860" y="5714992"/>
            <a:ext cx="7715272" cy="1143008"/>
          </a:xfrm>
        </p:spPr>
        <p:txBody>
          <a:bodyPr/>
          <a:lstStyle/>
          <a:p>
            <a:pPr algn="ctr" eaLnBrk="1" hangingPunct="1">
              <a:defRPr/>
            </a:pPr>
            <a:r>
              <a:rPr lang="tr-TR" sz="6000" dirty="0" smtClean="0"/>
              <a:t>TEŞEKKÜRLER</a:t>
            </a:r>
            <a:endParaRPr lang="en-US" sz="6000" dirty="0" smtClean="0"/>
          </a:p>
        </p:txBody>
      </p:sp>
      <p:pic>
        <p:nvPicPr>
          <p:cNvPr id="48131" name="Picture 6" descr="nozehat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500166" y="500042"/>
            <a:ext cx="3857652" cy="5275787"/>
          </a:xfrm>
          <a:noFill/>
        </p:spPr>
      </p:pic>
      <p:pic>
        <p:nvPicPr>
          <p:cNvPr id="5" name="Picture 3" descr="D:\belgelerim\ma\04.08.2008 tez\son haller ma tez\çalışma kardio pdf\kb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-1"/>
            <a:ext cx="1582269" cy="1571613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nlı">
  <a:themeElements>
    <a:clrScheme name="Kalabalı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Özel 1">
      <a:majorFont>
        <a:latin typeface="Trebuchet MS"/>
        <a:ea typeface=""/>
        <a:cs typeface=""/>
      </a:majorFont>
      <a:minorFont>
        <a:latin typeface="Georgia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1186</TotalTime>
  <Words>1338</Words>
  <Application>Microsoft Office PowerPoint</Application>
  <PresentationFormat>Ekran Gösterisi (4:3)</PresentationFormat>
  <Paragraphs>362</Paragraphs>
  <Slides>62</Slides>
  <Notes>4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62</vt:i4>
      </vt:variant>
    </vt:vector>
  </HeadingPairs>
  <TitlesOfParts>
    <vt:vector size="64" baseType="lpstr">
      <vt:lpstr>Canlı</vt:lpstr>
      <vt:lpstr>Clip</vt:lpstr>
      <vt:lpstr>PEDİATRİK RİNOSİNÜZİTLER</vt:lpstr>
      <vt:lpstr>MAKSİLLER SİNÜS</vt:lpstr>
      <vt:lpstr>ETMOİD SİNÜSLER </vt:lpstr>
      <vt:lpstr>FRONTAL SİNÜS </vt:lpstr>
      <vt:lpstr>SFENOİD SİNÜS </vt:lpstr>
      <vt:lpstr>NAZAL MUKOSİLİER SİSTEM</vt:lpstr>
      <vt:lpstr>PREDİSPOZAN FAKTÖRLER</vt:lpstr>
      <vt:lpstr>ÜSYE</vt:lpstr>
      <vt:lpstr>ALLERJİK RİNİT</vt:lpstr>
      <vt:lpstr>Slayt 10</vt:lpstr>
      <vt:lpstr>Slayt 11</vt:lpstr>
      <vt:lpstr> İMMUN YETMEZLİK?</vt:lpstr>
      <vt:lpstr>HUMORAL İMMUN YETMEZLİKLER</vt:lpstr>
      <vt:lpstr>İMMUN YETMEZLİK</vt:lpstr>
      <vt:lpstr>SİLİER DİSKİNEZİ</vt:lpstr>
      <vt:lpstr>SİLİER DİSKİNEZİ</vt:lpstr>
      <vt:lpstr>Slayt 17</vt:lpstr>
      <vt:lpstr>KİSTİK FİBROZİS</vt:lpstr>
      <vt:lpstr>Slayt 19</vt:lpstr>
      <vt:lpstr>Slayt 20</vt:lpstr>
      <vt:lpstr>KİSTİK FİBROZİS</vt:lpstr>
      <vt:lpstr>Slayt 22</vt:lpstr>
      <vt:lpstr>GASTROÖZEFAGEAL REFLÜ</vt:lpstr>
      <vt:lpstr>Slayt 24</vt:lpstr>
      <vt:lpstr>GÖRH vs KRONİK RİNOSİNÜZİT</vt:lpstr>
      <vt:lpstr>Slayt 26</vt:lpstr>
      <vt:lpstr>ADENOİD VEJETASYONU</vt:lpstr>
      <vt:lpstr>OSTEOMEATAL KOMPLEKS</vt:lpstr>
      <vt:lpstr>PATOFİZYOLOJİ</vt:lpstr>
      <vt:lpstr> </vt:lpstr>
      <vt:lpstr>TANI</vt:lpstr>
      <vt:lpstr>Slayt 32</vt:lpstr>
      <vt:lpstr>TANI </vt:lpstr>
      <vt:lpstr>RADYOLOJİ</vt:lpstr>
      <vt:lpstr>Slayt 35</vt:lpstr>
      <vt:lpstr>TEDAVİ</vt:lpstr>
      <vt:lpstr>Slayt 37</vt:lpstr>
      <vt:lpstr>Slayt 38</vt:lpstr>
      <vt:lpstr>Slayt 39</vt:lpstr>
      <vt:lpstr>KOMPLİKASYONLAR</vt:lpstr>
      <vt:lpstr>  ORBİTA KOMPLİKASYONLARI</vt:lpstr>
      <vt:lpstr>PRESEPTAL ENFEKSİYONLAR</vt:lpstr>
      <vt:lpstr>PRESEPTAL SELLÜLİT</vt:lpstr>
      <vt:lpstr>POSTSEPTAL ENFEKSİYONLAR</vt:lpstr>
      <vt:lpstr>Slayt 45</vt:lpstr>
      <vt:lpstr>Slayt 46</vt:lpstr>
      <vt:lpstr>Slayt 47</vt:lpstr>
      <vt:lpstr>    FRONTAL LOB ABSELERİ</vt:lpstr>
      <vt:lpstr>EPİDURAL ABSE</vt:lpstr>
      <vt:lpstr>SUBDURAL ABSE</vt:lpstr>
      <vt:lpstr>POTTS PUFFY TÜMÖR</vt:lpstr>
      <vt:lpstr>CERRAHİ</vt:lpstr>
      <vt:lpstr>Slayt 53</vt:lpstr>
      <vt:lpstr>Slayt 54</vt:lpstr>
      <vt:lpstr>Slayt 55</vt:lpstr>
      <vt:lpstr>ÇOCUKLARDA ESC ENDİKASYONLARI</vt:lpstr>
      <vt:lpstr>CERRAHİ</vt:lpstr>
      <vt:lpstr>FUNGAL SİNÜZİT</vt:lpstr>
      <vt:lpstr>ALLERJİK FUNGAL SİNÜZİT</vt:lpstr>
      <vt:lpstr>İNVAZİV FUNGAL SİNÜZİT</vt:lpstr>
      <vt:lpstr>AKUT FULMİNAN FUNGAL SİNÜZİT</vt:lpstr>
      <vt:lpstr>TEŞEKKÜRLER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PEDİATRİK RİNOSİNÜZİTLER</dc:title>
  <dc:creator>T</dc:creator>
  <cp:lastModifiedBy>T</cp:lastModifiedBy>
  <cp:revision>125</cp:revision>
  <dcterms:created xsi:type="dcterms:W3CDTF">2008-09-17T17:28:06Z</dcterms:created>
  <dcterms:modified xsi:type="dcterms:W3CDTF">2008-10-24T03:27:35Z</dcterms:modified>
</cp:coreProperties>
</file>